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 id="2147483678" r:id="rId6"/>
  </p:sldMasterIdLst>
  <p:notesMasterIdLst>
    <p:notesMasterId r:id="rId45"/>
  </p:notesMasterIdLst>
  <p:handoutMasterIdLst>
    <p:handoutMasterId r:id="rId46"/>
  </p:handoutMasterIdLst>
  <p:sldIdLst>
    <p:sldId id="257" r:id="rId7"/>
    <p:sldId id="322" r:id="rId8"/>
    <p:sldId id="358" r:id="rId9"/>
    <p:sldId id="323" r:id="rId10"/>
    <p:sldId id="324"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27" r:id="rId41"/>
    <p:sldId id="321" r:id="rId42"/>
    <p:sldId id="313" r:id="rId43"/>
    <p:sldId id="328" r:id="rId44"/>
  </p:sldIdLst>
  <p:sldSz cx="12192000" cy="6858000"/>
  <p:notesSz cx="6858000" cy="16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 Kerch" initials="SK" lastIdx="3" clrIdx="0">
    <p:extLst>
      <p:ext uri="{19B8F6BF-5375-455C-9EA6-DF929625EA0E}">
        <p15:presenceInfo xmlns:p15="http://schemas.microsoft.com/office/powerpoint/2012/main" userId="S::kerch@wisc.edu::88c87792-a538-4310-a319-3656ba49bc6a" providerId="AD"/>
      </p:ext>
    </p:extLst>
  </p:cmAuthor>
  <p:cmAuthor id="2" name="Alexandria Cull Weatherer" initials="AW" lastIdx="3" clrIdx="1">
    <p:extLst>
      <p:ext uri="{19B8F6BF-5375-455C-9EA6-DF929625EA0E}">
        <p15:presenceInfo xmlns:p15="http://schemas.microsoft.com/office/powerpoint/2012/main" userId="S::acull@wisc.edu::19e3ec1d-695d-490a-bed9-ef0529341c87" providerId="AD"/>
      </p:ext>
    </p:extLst>
  </p:cmAuthor>
  <p:cmAuthor id="3" name="Alex Peeters" initials="AP" lastIdx="1" clrIdx="2">
    <p:extLst>
      <p:ext uri="{19B8F6BF-5375-455C-9EA6-DF929625EA0E}">
        <p15:presenceInfo xmlns:p15="http://schemas.microsoft.com/office/powerpoint/2012/main" userId="Alex Pe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75BA"/>
    <a:srgbClr val="2A3478"/>
    <a:srgbClr val="EE4693"/>
    <a:srgbClr val="F8961D"/>
    <a:srgbClr val="449CBE"/>
    <a:srgbClr val="48C2C4"/>
    <a:srgbClr val="F7F8F9"/>
    <a:srgbClr val="E0F1F8"/>
    <a:srgbClr val="A25A32"/>
    <a:srgbClr val="E3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5643C-D2D0-4E0F-B0A8-90C6A0492A23}" v="129" dt="2020-05-20T19:35:35.697"/>
    <p1510:client id="{139D07DE-403D-4B69-B683-D1913AE3F971}" v="2" dt="2020-03-25T19:09:14.330"/>
    <p1510:client id="{23B134CF-26A7-4FB0-B08D-3F0B82AA8806}" v="55" dt="2020-03-25T19:02:26.953"/>
    <p1510:client id="{287D043B-1FB0-4A60-A4C4-DAB0DCF49F45}" v="157" dt="2020-03-27T18:27:43.018"/>
    <p1510:client id="{451F9E19-AD50-47E4-92C4-79579B195DE9}" v="447" dt="2020-03-26T16:21:11.878"/>
    <p1510:client id="{5780FC66-7989-46FD-859A-289DD4055994}" v="83" dt="2020-05-20T20:05:19.921"/>
    <p1510:client id="{67EB2159-C9E5-41E0-AA0D-0342578CC9EE}" v="39" dt="2020-03-27T18:40:35.967"/>
    <p1510:client id="{881E17A5-D7FE-4D0F-B964-704E4B2EAFB4}" v="10" dt="2020-04-24T15:17:18.193"/>
    <p1510:client id="{903B70D4-E17E-1AA1-9AFF-81FFC872F799}" v="236" dt="2020-05-21T03:20:01.264"/>
    <p1510:client id="{98EE155F-6623-456D-A2ED-91CA97F4EDC2}" v="799" dt="2020-05-20T19:13:55.603"/>
    <p1510:client id="{9956FF41-3701-42F1-998D-FEFA80D2EC35}" v="17" dt="2020-05-21T14:27:06.381"/>
    <p1510:client id="{B56871DD-3E71-4D71-8AAC-8B9664B7B24E}" v="39" dt="2020-04-27T15:48:16.551"/>
    <p1510:client id="{B80CB778-D770-49DB-9E6D-7B43402A7615}" v="77" dt="2020-05-20T14:15:18.239"/>
    <p1510:client id="{D290CEF0-410C-4368-8E8D-2324CB4D6FD6}" v="1" dt="2020-03-30T12:34:17.279"/>
    <p1510:client id="{D8A3ED01-3AC3-421F-87F4-5C91F1F26BC4}" v="15" dt="2020-04-06T17:42:40.895"/>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628" autoAdjust="0"/>
  </p:normalViewPr>
  <p:slideViewPr>
    <p:cSldViewPr snapToGrid="0">
      <p:cViewPr varScale="1">
        <p:scale>
          <a:sx n="53" d="100"/>
          <a:sy n="53" d="100"/>
        </p:scale>
        <p:origin x="141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970"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 JOHNSON" userId="S::amjohnson39@wisc.edu::007025a6-8d57-4831-a67f-b18bfef3936e" providerId="AD" clId="Web-{287D043B-1FB0-4A60-A4C4-DAB0DCF49F45}"/>
    <pc:docChg chg="addSld delSld modSld">
      <pc:chgData name="AMY M. JOHNSON" userId="S::amjohnson39@wisc.edu::007025a6-8d57-4831-a67f-b18bfef3936e" providerId="AD" clId="Web-{287D043B-1FB0-4A60-A4C4-DAB0DCF49F45}" dt="2020-03-27T18:27:43.018" v="156"/>
      <pc:docMkLst>
        <pc:docMk/>
      </pc:docMkLst>
      <pc:sldChg chg="modSp">
        <pc:chgData name="AMY M. JOHNSON" userId="S::amjohnson39@wisc.edu::007025a6-8d57-4831-a67f-b18bfef3936e" providerId="AD" clId="Web-{287D043B-1FB0-4A60-A4C4-DAB0DCF49F45}" dt="2020-03-27T18:22:19.688" v="152" actId="20577"/>
        <pc:sldMkLst>
          <pc:docMk/>
          <pc:sldMk cId="11969799" sldId="265"/>
        </pc:sldMkLst>
        <pc:spChg chg="mod">
          <ac:chgData name="AMY M. JOHNSON" userId="S::amjohnson39@wisc.edu::007025a6-8d57-4831-a67f-b18bfef3936e" providerId="AD" clId="Web-{287D043B-1FB0-4A60-A4C4-DAB0DCF49F45}" dt="2020-03-27T18:22:19.688" v="152" actId="20577"/>
          <ac:spMkLst>
            <pc:docMk/>
            <pc:sldMk cId="11969799" sldId="265"/>
            <ac:spMk id="2" creationId="{00000000-0000-0000-0000-000000000000}"/>
          </ac:spMkLst>
        </pc:spChg>
      </pc:sldChg>
      <pc:sldChg chg="new del">
        <pc:chgData name="AMY M. JOHNSON" userId="S::amjohnson39@wisc.edu::007025a6-8d57-4831-a67f-b18bfef3936e" providerId="AD" clId="Web-{287D043B-1FB0-4A60-A4C4-DAB0DCF49F45}" dt="2020-03-27T18:27:43.018" v="156"/>
        <pc:sldMkLst>
          <pc:docMk/>
          <pc:sldMk cId="2886621262" sldId="308"/>
        </pc:sldMkLst>
      </pc:sldChg>
    </pc:docChg>
  </pc:docChgLst>
  <pc:docChgLst>
    <pc:chgData name="ALLISON M ANTOINE" userId="S::antoine2@wisc.edu::e652ead3-cab7-4bc2-a8b7-2a3b1f0f6146" providerId="AD" clId="Web-{903B70D4-E17E-1AA1-9AFF-81FFC872F799}"/>
    <pc:docChg chg="modSld">
      <pc:chgData name="ALLISON M ANTOINE" userId="S::antoine2@wisc.edu::e652ead3-cab7-4bc2-a8b7-2a3b1f0f6146" providerId="AD" clId="Web-{903B70D4-E17E-1AA1-9AFF-81FFC872F799}" dt="2020-05-21T03:31:06.613" v="573"/>
      <pc:docMkLst>
        <pc:docMk/>
      </pc:docMkLst>
      <pc:sldChg chg="modSp modNotes">
        <pc:chgData name="ALLISON M ANTOINE" userId="S::antoine2@wisc.edu::e652ead3-cab7-4bc2-a8b7-2a3b1f0f6146" providerId="AD" clId="Web-{903B70D4-E17E-1AA1-9AFF-81FFC872F799}" dt="2020-05-21T03:31:06.613" v="573"/>
        <pc:sldMkLst>
          <pc:docMk/>
          <pc:sldMk cId="1580356387" sldId="315"/>
        </pc:sldMkLst>
        <pc:spChg chg="mod">
          <ac:chgData name="ALLISON M ANTOINE" userId="S::antoine2@wisc.edu::e652ead3-cab7-4bc2-a8b7-2a3b1f0f6146" providerId="AD" clId="Web-{903B70D4-E17E-1AA1-9AFF-81FFC872F799}" dt="2020-05-21T03:20:00.764" v="233" actId="20577"/>
          <ac:spMkLst>
            <pc:docMk/>
            <pc:sldMk cId="1580356387" sldId="315"/>
            <ac:spMk id="3" creationId="{00000000-0000-0000-0000-000000000000}"/>
          </ac:spMkLst>
        </pc:spChg>
      </pc:sldChg>
    </pc:docChg>
  </pc:docChgLst>
  <pc:docChgLst>
    <pc:chgData name="Alexandria Cull Weatherer" userId="S::acull@wisc.edu::19e3ec1d-695d-490a-bed9-ef0529341c87" providerId="AD" clId="Web-{0A25643C-D2D0-4E0F-B0A8-90C6A0492A23}"/>
    <pc:docChg chg="modSld">
      <pc:chgData name="Alexandria Cull Weatherer" userId="S::acull@wisc.edu::19e3ec1d-695d-490a-bed9-ef0529341c87" providerId="AD" clId="Web-{0A25643C-D2D0-4E0F-B0A8-90C6A0492A23}" dt="2020-05-20T19:39:54.555" v="254"/>
      <pc:docMkLst>
        <pc:docMk/>
      </pc:docMkLst>
      <pc:sldChg chg="addSp delSp modSp modNotes">
        <pc:chgData name="Alexandria Cull Weatherer" userId="S::acull@wisc.edu::19e3ec1d-695d-490a-bed9-ef0529341c87" providerId="AD" clId="Web-{0A25643C-D2D0-4E0F-B0A8-90C6A0492A23}" dt="2020-05-20T19:35:31.540" v="226"/>
        <pc:sldMkLst>
          <pc:docMk/>
          <pc:sldMk cId="1486626829" sldId="312"/>
        </pc:sldMkLst>
        <pc:spChg chg="add del">
          <ac:chgData name="Alexandria Cull Weatherer" userId="S::acull@wisc.edu::19e3ec1d-695d-490a-bed9-ef0529341c87" providerId="AD" clId="Web-{0A25643C-D2D0-4E0F-B0A8-90C6A0492A23}" dt="2020-05-20T19:30:14.085" v="3"/>
          <ac:spMkLst>
            <pc:docMk/>
            <pc:sldMk cId="1486626829" sldId="312"/>
            <ac:spMk id="3" creationId="{0E074723-1925-485F-A84A-0AD1208711C1}"/>
          </ac:spMkLst>
        </pc:spChg>
        <pc:spChg chg="add mod">
          <ac:chgData name="Alexandria Cull Weatherer" userId="S::acull@wisc.edu::19e3ec1d-695d-490a-bed9-ef0529341c87" providerId="AD" clId="Web-{0A25643C-D2D0-4E0F-B0A8-90C6A0492A23}" dt="2020-05-20T19:31:04.729" v="127" actId="14100"/>
          <ac:spMkLst>
            <pc:docMk/>
            <pc:sldMk cId="1486626829" sldId="312"/>
            <ac:spMk id="4" creationId="{A75D455C-B6B4-48FB-887D-D61167C73001}"/>
          </ac:spMkLst>
        </pc:spChg>
      </pc:sldChg>
      <pc:sldChg chg="modNotes">
        <pc:chgData name="Alexandria Cull Weatherer" userId="S::acull@wisc.edu::19e3ec1d-695d-490a-bed9-ef0529341c87" providerId="AD" clId="Web-{0A25643C-D2D0-4E0F-B0A8-90C6A0492A23}" dt="2020-05-20T19:39:54.555" v="254"/>
        <pc:sldMkLst>
          <pc:docMk/>
          <pc:sldMk cId="3286140259" sldId="322"/>
        </pc:sldMkLst>
      </pc:sldChg>
      <pc:sldChg chg="modNotes">
        <pc:chgData name="Alexandria Cull Weatherer" userId="S::acull@wisc.edu::19e3ec1d-695d-490a-bed9-ef0529341c87" providerId="AD" clId="Web-{0A25643C-D2D0-4E0F-B0A8-90C6A0492A23}" dt="2020-05-20T19:37:25.672" v="229"/>
        <pc:sldMkLst>
          <pc:docMk/>
          <pc:sldMk cId="2236823224" sldId="323"/>
        </pc:sldMkLst>
      </pc:sldChg>
    </pc:docChg>
  </pc:docChgLst>
  <pc:docChgLst>
    <pc:chgData name="Alex Peeters" userId="S::apeeters@wisc.edu::e1285b81-e83b-430a-96c8-9af6c9346c70" providerId="AD" clId="Web-{D290CEF0-410C-4368-8E8D-2324CB4D6FD6}"/>
    <pc:docChg chg="modSld">
      <pc:chgData name="Alex Peeters" userId="S::apeeters@wisc.edu::e1285b81-e83b-430a-96c8-9af6c9346c70" providerId="AD" clId="Web-{D290CEF0-410C-4368-8E8D-2324CB4D6FD6}" dt="2020-03-30T12:34:17.279" v="0" actId="1076"/>
      <pc:docMkLst>
        <pc:docMk/>
      </pc:docMkLst>
      <pc:sldChg chg="modSp">
        <pc:chgData name="Alex Peeters" userId="S::apeeters@wisc.edu::e1285b81-e83b-430a-96c8-9af6c9346c70" providerId="AD" clId="Web-{D290CEF0-410C-4368-8E8D-2324CB4D6FD6}" dt="2020-03-30T12:34:17.279" v="0" actId="1076"/>
        <pc:sldMkLst>
          <pc:docMk/>
          <pc:sldMk cId="11969799" sldId="265"/>
        </pc:sldMkLst>
        <pc:spChg chg="mod">
          <ac:chgData name="Alex Peeters" userId="S::apeeters@wisc.edu::e1285b81-e83b-430a-96c8-9af6c9346c70" providerId="AD" clId="Web-{D290CEF0-410C-4368-8E8D-2324CB4D6FD6}" dt="2020-03-30T12:34:17.279" v="0" actId="1076"/>
          <ac:spMkLst>
            <pc:docMk/>
            <pc:sldMk cId="11969799" sldId="265"/>
            <ac:spMk id="2" creationId="{00000000-0000-0000-0000-000000000000}"/>
          </ac:spMkLst>
        </pc:spChg>
      </pc:sldChg>
    </pc:docChg>
  </pc:docChgLst>
  <pc:docChgLst>
    <pc:chgData name="Alexandria Cull Weatherer" userId="S::acull@wisc.edu::19e3ec1d-695d-490a-bed9-ef0529341c87" providerId="AD" clId="Web-{B80CB778-D770-49DB-9E6D-7B43402A7615}"/>
    <pc:docChg chg="addSld modSld sldOrd">
      <pc:chgData name="Alexandria Cull Weatherer" userId="S::acull@wisc.edu::19e3ec1d-695d-490a-bed9-ef0529341c87" providerId="AD" clId="Web-{B80CB778-D770-49DB-9E6D-7B43402A7615}" dt="2020-05-20T14:15:18.239" v="187" actId="1076"/>
      <pc:docMkLst>
        <pc:docMk/>
      </pc:docMkLst>
      <pc:sldChg chg="addSp delSp modSp mod modClrScheme chgLayout">
        <pc:chgData name="Alexandria Cull Weatherer" userId="S::acull@wisc.edu::19e3ec1d-695d-490a-bed9-ef0529341c87" providerId="AD" clId="Web-{B80CB778-D770-49DB-9E6D-7B43402A7615}" dt="2020-05-20T14:10:10.205" v="12" actId="1076"/>
        <pc:sldMkLst>
          <pc:docMk/>
          <pc:sldMk cId="1486626829" sldId="312"/>
        </pc:sldMkLst>
        <pc:spChg chg="mod ord">
          <ac:chgData name="Alexandria Cull Weatherer" userId="S::acull@wisc.edu::19e3ec1d-695d-490a-bed9-ef0529341c87" providerId="AD" clId="Web-{B80CB778-D770-49DB-9E6D-7B43402A7615}" dt="2020-05-20T14:08:30.111" v="4"/>
          <ac:spMkLst>
            <pc:docMk/>
            <pc:sldMk cId="1486626829" sldId="312"/>
            <ac:spMk id="2" creationId="{00000000-0000-0000-0000-000000000000}"/>
          </ac:spMkLst>
        </pc:spChg>
        <pc:spChg chg="add del mod ord">
          <ac:chgData name="Alexandria Cull Weatherer" userId="S::acull@wisc.edu::19e3ec1d-695d-490a-bed9-ef0529341c87" providerId="AD" clId="Web-{B80CB778-D770-49DB-9E6D-7B43402A7615}" dt="2020-05-20T14:09:02.689" v="5"/>
          <ac:spMkLst>
            <pc:docMk/>
            <pc:sldMk cId="1486626829" sldId="312"/>
            <ac:spMk id="3" creationId="{90DDC12E-4B51-4221-8B09-FD350D9E9259}"/>
          </ac:spMkLst>
        </pc:spChg>
        <pc:spChg chg="mod ord">
          <ac:chgData name="Alexandria Cull Weatherer" userId="S::acull@wisc.edu::19e3ec1d-695d-490a-bed9-ef0529341c87" providerId="AD" clId="Web-{B80CB778-D770-49DB-9E6D-7B43402A7615}" dt="2020-05-20T14:10:08.862" v="10" actId="20577"/>
          <ac:spMkLst>
            <pc:docMk/>
            <pc:sldMk cId="1486626829" sldId="312"/>
            <ac:spMk id="7" creationId="{00000000-0000-0000-0000-000000000000}"/>
          </ac:spMkLst>
        </pc:spChg>
        <pc:picChg chg="add mod ord">
          <ac:chgData name="Alexandria Cull Weatherer" userId="S::acull@wisc.edu::19e3ec1d-695d-490a-bed9-ef0529341c87" providerId="AD" clId="Web-{B80CB778-D770-49DB-9E6D-7B43402A7615}" dt="2020-05-20T14:10:10.205" v="12" actId="1076"/>
          <ac:picMkLst>
            <pc:docMk/>
            <pc:sldMk cId="1486626829" sldId="312"/>
            <ac:picMk id="4" creationId="{8D8F19A7-7F8C-4627-834E-FD14B9253642}"/>
          </ac:picMkLst>
        </pc:picChg>
      </pc:sldChg>
      <pc:sldChg chg="modSp new ord modNotes">
        <pc:chgData name="Alexandria Cull Weatherer" userId="S::acull@wisc.edu::19e3ec1d-695d-490a-bed9-ef0529341c87" providerId="AD" clId="Web-{B80CB778-D770-49DB-9E6D-7B43402A7615}" dt="2020-05-20T14:15:18.239" v="187" actId="1076"/>
        <pc:sldMkLst>
          <pc:docMk/>
          <pc:sldMk cId="3286140259" sldId="322"/>
        </pc:sldMkLst>
        <pc:spChg chg="mod">
          <ac:chgData name="Alexandria Cull Weatherer" userId="S::acull@wisc.edu::19e3ec1d-695d-490a-bed9-ef0529341c87" providerId="AD" clId="Web-{B80CB778-D770-49DB-9E6D-7B43402A7615}" dt="2020-05-20T14:10:59.878" v="16" actId="20577"/>
          <ac:spMkLst>
            <pc:docMk/>
            <pc:sldMk cId="3286140259" sldId="322"/>
            <ac:spMk id="2" creationId="{5AE9B756-D2FB-48D1-A196-7ECD0A3AE198}"/>
          </ac:spMkLst>
        </pc:spChg>
        <pc:spChg chg="mod">
          <ac:chgData name="Alexandria Cull Weatherer" userId="S::acull@wisc.edu::19e3ec1d-695d-490a-bed9-ef0529341c87" providerId="AD" clId="Web-{B80CB778-D770-49DB-9E6D-7B43402A7615}" dt="2020-05-20T14:15:18.239" v="187" actId="1076"/>
          <ac:spMkLst>
            <pc:docMk/>
            <pc:sldMk cId="3286140259" sldId="322"/>
            <ac:spMk id="3" creationId="{54E45326-9B49-487B-9280-811014AC5AE4}"/>
          </ac:spMkLst>
        </pc:spChg>
      </pc:sldChg>
    </pc:docChg>
  </pc:docChgLst>
  <pc:docChgLst>
    <pc:chgData name="Alex Peeters" userId="S::apeeters@wisc.edu::e1285b81-e83b-430a-96c8-9af6c9346c70" providerId="AD" clId="Web-{881E17A5-D7FE-4D0F-B964-704E4B2EAFB4}"/>
    <pc:docChg chg="modSld">
      <pc:chgData name="Alex Peeters" userId="S::apeeters@wisc.edu::e1285b81-e83b-430a-96c8-9af6c9346c70" providerId="AD" clId="Web-{881E17A5-D7FE-4D0F-B964-704E4B2EAFB4}" dt="2020-04-24T15:17:18.193" v="8" actId="1076"/>
      <pc:docMkLst>
        <pc:docMk/>
      </pc:docMkLst>
      <pc:sldChg chg="modSp">
        <pc:chgData name="Alex Peeters" userId="S::apeeters@wisc.edu::e1285b81-e83b-430a-96c8-9af6c9346c70" providerId="AD" clId="Web-{881E17A5-D7FE-4D0F-B964-704E4B2EAFB4}" dt="2020-04-24T13:28:48.009" v="7" actId="1076"/>
        <pc:sldMkLst>
          <pc:docMk/>
          <pc:sldMk cId="0" sldId="257"/>
        </pc:sldMkLst>
        <pc:spChg chg="mod">
          <ac:chgData name="Alex Peeters" userId="S::apeeters@wisc.edu::e1285b81-e83b-430a-96c8-9af6c9346c70" providerId="AD" clId="Web-{881E17A5-D7FE-4D0F-B964-704E4B2EAFB4}" dt="2020-04-24T13:28:48.009" v="7" actId="1076"/>
          <ac:spMkLst>
            <pc:docMk/>
            <pc:sldMk cId="0" sldId="257"/>
            <ac:spMk id="2" creationId="{00000000-0000-0000-0000-000000000000}"/>
          </ac:spMkLst>
        </pc:spChg>
      </pc:sldChg>
      <pc:sldChg chg="modSp">
        <pc:chgData name="Alex Peeters" userId="S::apeeters@wisc.edu::e1285b81-e83b-430a-96c8-9af6c9346c70" providerId="AD" clId="Web-{881E17A5-D7FE-4D0F-B964-704E4B2EAFB4}" dt="2020-04-24T15:17:18.193" v="8" actId="1076"/>
        <pc:sldMkLst>
          <pc:docMk/>
          <pc:sldMk cId="151794566" sldId="313"/>
        </pc:sldMkLst>
        <pc:spChg chg="mod">
          <ac:chgData name="Alex Peeters" userId="S::apeeters@wisc.edu::e1285b81-e83b-430a-96c8-9af6c9346c70" providerId="AD" clId="Web-{881E17A5-D7FE-4D0F-B964-704E4B2EAFB4}" dt="2020-04-24T15:17:18.193" v="8" actId="1076"/>
          <ac:spMkLst>
            <pc:docMk/>
            <pc:sldMk cId="151794566" sldId="313"/>
            <ac:spMk id="9" creationId="{00000000-0000-0000-0000-000000000000}"/>
          </ac:spMkLst>
        </pc:spChg>
      </pc:sldChg>
    </pc:docChg>
  </pc:docChgLst>
  <pc:docChgLst>
    <pc:chgData name="Alexandria Cull Weatherer" userId="S::acull@wisc.edu::19e3ec1d-695d-490a-bed9-ef0529341c87" providerId="AD" clId="Web-{5780FC66-7989-46FD-859A-289DD4055994}"/>
    <pc:docChg chg="addSld delSld modSld sldOrd">
      <pc:chgData name="Alexandria Cull Weatherer" userId="S::acull@wisc.edu::19e3ec1d-695d-490a-bed9-ef0529341c87" providerId="AD" clId="Web-{5780FC66-7989-46FD-859A-289DD4055994}" dt="2020-05-20T20:07:52.719" v="643"/>
      <pc:docMkLst>
        <pc:docMk/>
      </pc:docMkLst>
      <pc:sldChg chg="modNotes">
        <pc:chgData name="Alexandria Cull Weatherer" userId="S::acull@wisc.edu::19e3ec1d-695d-490a-bed9-ef0529341c87" providerId="AD" clId="Web-{5780FC66-7989-46FD-859A-289DD4055994}" dt="2020-05-20T20:06:51.797" v="616"/>
        <pc:sldMkLst>
          <pc:docMk/>
          <pc:sldMk cId="1486626829" sldId="312"/>
        </pc:sldMkLst>
      </pc:sldChg>
      <pc:sldChg chg="modSp modNotes">
        <pc:chgData name="Alexandria Cull Weatherer" userId="S::acull@wisc.edu::19e3ec1d-695d-490a-bed9-ef0529341c87" providerId="AD" clId="Web-{5780FC66-7989-46FD-859A-289DD4055994}" dt="2020-05-20T20:05:19.921" v="571" actId="20577"/>
        <pc:sldMkLst>
          <pc:docMk/>
          <pc:sldMk cId="3286140259" sldId="322"/>
        </pc:sldMkLst>
        <pc:graphicFrameChg chg="modGraphic">
          <ac:chgData name="Alexandria Cull Weatherer" userId="S::acull@wisc.edu::19e3ec1d-695d-490a-bed9-ef0529341c87" providerId="AD" clId="Web-{5780FC66-7989-46FD-859A-289DD4055994}" dt="2020-05-20T20:05:19.921" v="571" actId="20577"/>
          <ac:graphicFrameMkLst>
            <pc:docMk/>
            <pc:sldMk cId="3286140259" sldId="322"/>
            <ac:graphicFrameMk id="5" creationId="{EDC1479D-7D7C-4F0A-8E1C-F6B371F33DD0}"/>
          </ac:graphicFrameMkLst>
        </pc:graphicFrameChg>
      </pc:sldChg>
      <pc:sldChg chg="modNotes">
        <pc:chgData name="Alexandria Cull Weatherer" userId="S::acull@wisc.edu::19e3ec1d-695d-490a-bed9-ef0529341c87" providerId="AD" clId="Web-{5780FC66-7989-46FD-859A-289DD4055994}" dt="2020-05-20T20:07:52.719" v="643"/>
        <pc:sldMkLst>
          <pc:docMk/>
          <pc:sldMk cId="2236823224" sldId="323"/>
        </pc:sldMkLst>
      </pc:sldChg>
      <pc:sldChg chg="addSp delSp modSp modNotes">
        <pc:chgData name="Alexandria Cull Weatherer" userId="S::acull@wisc.edu::19e3ec1d-695d-490a-bed9-ef0529341c87" providerId="AD" clId="Web-{5780FC66-7989-46FD-859A-289DD4055994}" dt="2020-05-20T20:04:21.046" v="496"/>
        <pc:sldMkLst>
          <pc:docMk/>
          <pc:sldMk cId="3146693142" sldId="324"/>
        </pc:sldMkLst>
        <pc:spChg chg="mod">
          <ac:chgData name="Alexandria Cull Weatherer" userId="S::acull@wisc.edu::19e3ec1d-695d-490a-bed9-ef0529341c87" providerId="AD" clId="Web-{5780FC66-7989-46FD-859A-289DD4055994}" dt="2020-05-20T19:56:18.167" v="430"/>
          <ac:spMkLst>
            <pc:docMk/>
            <pc:sldMk cId="3146693142" sldId="324"/>
            <ac:spMk id="2" creationId="{F6AFD6F2-7330-41B4-9A43-0D4E9A56DA45}"/>
          </ac:spMkLst>
        </pc:spChg>
        <pc:spChg chg="del mod">
          <ac:chgData name="Alexandria Cull Weatherer" userId="S::acull@wisc.edu::19e3ec1d-695d-490a-bed9-ef0529341c87" providerId="AD" clId="Web-{5780FC66-7989-46FD-859A-289DD4055994}" dt="2020-05-20T19:56:14.136" v="429"/>
          <ac:spMkLst>
            <pc:docMk/>
            <pc:sldMk cId="3146693142" sldId="324"/>
            <ac:spMk id="3" creationId="{FD08026B-2195-4C57-89F3-10BB2B937302}"/>
          </ac:spMkLst>
        </pc:spChg>
        <pc:picChg chg="add mod ord">
          <ac:chgData name="Alexandria Cull Weatherer" userId="S::acull@wisc.edu::19e3ec1d-695d-490a-bed9-ef0529341c87" providerId="AD" clId="Web-{5780FC66-7989-46FD-859A-289DD4055994}" dt="2020-05-20T19:56:18.167" v="430"/>
          <ac:picMkLst>
            <pc:docMk/>
            <pc:sldMk cId="3146693142" sldId="324"/>
            <ac:picMk id="4" creationId="{4542598B-0663-4F3A-8E11-35ECE1B681FA}"/>
          </ac:picMkLst>
        </pc:picChg>
      </pc:sldChg>
      <pc:sldChg chg="modSp new ord">
        <pc:chgData name="Alexandria Cull Weatherer" userId="S::acull@wisc.edu::19e3ec1d-695d-490a-bed9-ef0529341c87" providerId="AD" clId="Web-{5780FC66-7989-46FD-859A-289DD4055994}" dt="2020-05-20T19:52:07.681" v="419"/>
        <pc:sldMkLst>
          <pc:docMk/>
          <pc:sldMk cId="3624335626" sldId="325"/>
        </pc:sldMkLst>
        <pc:spChg chg="mod">
          <ac:chgData name="Alexandria Cull Weatherer" userId="S::acull@wisc.edu::19e3ec1d-695d-490a-bed9-ef0529341c87" providerId="AD" clId="Web-{5780FC66-7989-46FD-859A-289DD4055994}" dt="2020-05-20T19:52:01.603" v="411" actId="20577"/>
          <ac:spMkLst>
            <pc:docMk/>
            <pc:sldMk cId="3624335626" sldId="325"/>
            <ac:spMk id="2" creationId="{AF068156-35B0-41D3-96D9-1603D3C7B7A9}"/>
          </ac:spMkLst>
        </pc:spChg>
        <pc:spChg chg="mod">
          <ac:chgData name="Alexandria Cull Weatherer" userId="S::acull@wisc.edu::19e3ec1d-695d-490a-bed9-ef0529341c87" providerId="AD" clId="Web-{5780FC66-7989-46FD-859A-289DD4055994}" dt="2020-05-20T19:52:04.603" v="416" actId="20577"/>
          <ac:spMkLst>
            <pc:docMk/>
            <pc:sldMk cId="3624335626" sldId="325"/>
            <ac:spMk id="3" creationId="{B967122A-4F6D-43A3-B3F3-90225827BBA0}"/>
          </ac:spMkLst>
        </pc:spChg>
      </pc:sldChg>
      <pc:sldChg chg="addSp delSp modSp new del">
        <pc:chgData name="Alexandria Cull Weatherer" userId="S::acull@wisc.edu::19e3ec1d-695d-490a-bed9-ef0529341c87" providerId="AD" clId="Web-{5780FC66-7989-46FD-859A-289DD4055994}" dt="2020-05-20T19:56:09.339" v="428"/>
        <pc:sldMkLst>
          <pc:docMk/>
          <pc:sldMk cId="4169702800" sldId="326"/>
        </pc:sldMkLst>
        <pc:spChg chg="del">
          <ac:chgData name="Alexandria Cull Weatherer" userId="S::acull@wisc.edu::19e3ec1d-695d-490a-bed9-ef0529341c87" providerId="AD" clId="Web-{5780FC66-7989-46FD-859A-289DD4055994}" dt="2020-05-20T19:55:58.120" v="427"/>
          <ac:spMkLst>
            <pc:docMk/>
            <pc:sldMk cId="4169702800" sldId="326"/>
            <ac:spMk id="2" creationId="{A53BA498-346F-4EED-9C31-DE3058A0DADC}"/>
          </ac:spMkLst>
        </pc:spChg>
        <pc:spChg chg="del">
          <ac:chgData name="Alexandria Cull Weatherer" userId="S::acull@wisc.edu::19e3ec1d-695d-490a-bed9-ef0529341c87" providerId="AD" clId="Web-{5780FC66-7989-46FD-859A-289DD4055994}" dt="2020-05-20T19:55:52.542" v="424"/>
          <ac:spMkLst>
            <pc:docMk/>
            <pc:sldMk cId="4169702800" sldId="326"/>
            <ac:spMk id="3" creationId="{419B2C30-A29F-4E73-9AF1-85FCBBB8E121}"/>
          </ac:spMkLst>
        </pc:spChg>
        <pc:spChg chg="add">
          <ac:chgData name="Alexandria Cull Weatherer" userId="S::acull@wisc.edu::19e3ec1d-695d-490a-bed9-ef0529341c87" providerId="AD" clId="Web-{5780FC66-7989-46FD-859A-289DD4055994}" dt="2020-05-20T19:55:58.120" v="427"/>
          <ac:spMkLst>
            <pc:docMk/>
            <pc:sldMk cId="4169702800" sldId="326"/>
            <ac:spMk id="9" creationId="{D4E0F815-8FD0-4BE8-8245-AA20D05907DA}"/>
          </ac:spMkLst>
        </pc:spChg>
        <pc:picChg chg="add mod ord">
          <ac:chgData name="Alexandria Cull Weatherer" userId="S::acull@wisc.edu::19e3ec1d-695d-490a-bed9-ef0529341c87" providerId="AD" clId="Web-{5780FC66-7989-46FD-859A-289DD4055994}" dt="2020-05-20T19:55:58.120" v="427"/>
          <ac:picMkLst>
            <pc:docMk/>
            <pc:sldMk cId="4169702800" sldId="326"/>
            <ac:picMk id="4" creationId="{7B3E1004-872E-4719-A2DC-25EF78618FC0}"/>
          </ac:picMkLst>
        </pc:picChg>
      </pc:sldChg>
    </pc:docChg>
  </pc:docChgLst>
  <pc:docChgLst>
    <pc:chgData name="Alex Peeters" userId="S::apeeters@wisc.edu::e1285b81-e83b-430a-96c8-9af6c9346c70" providerId="AD" clId="Web-{9956FF41-3701-42F1-998D-FEFA80D2EC35}"/>
    <pc:docChg chg="modSld">
      <pc:chgData name="Alex Peeters" userId="S::apeeters@wisc.edu::e1285b81-e83b-430a-96c8-9af6c9346c70" providerId="AD" clId="Web-{9956FF41-3701-42F1-998D-FEFA80D2EC35}" dt="2020-05-21T14:27:06.381" v="10" actId="1076"/>
      <pc:docMkLst>
        <pc:docMk/>
      </pc:docMkLst>
      <pc:sldChg chg="modSp">
        <pc:chgData name="Alex Peeters" userId="S::apeeters@wisc.edu::e1285b81-e83b-430a-96c8-9af6c9346c70" providerId="AD" clId="Web-{9956FF41-3701-42F1-998D-FEFA80D2EC35}" dt="2020-05-21T14:26:12.317" v="0" actId="1076"/>
        <pc:sldMkLst>
          <pc:docMk/>
          <pc:sldMk cId="1486626829" sldId="312"/>
        </pc:sldMkLst>
        <pc:spChg chg="mod">
          <ac:chgData name="Alex Peeters" userId="S::apeeters@wisc.edu::e1285b81-e83b-430a-96c8-9af6c9346c70" providerId="AD" clId="Web-{9956FF41-3701-42F1-998D-FEFA80D2EC35}" dt="2020-05-21T14:26:12.317" v="0" actId="1076"/>
          <ac:spMkLst>
            <pc:docMk/>
            <pc:sldMk cId="1486626829" sldId="312"/>
            <ac:spMk id="2" creationId="{00000000-0000-0000-0000-000000000000}"/>
          </ac:spMkLst>
        </pc:spChg>
      </pc:sldChg>
      <pc:sldChg chg="modSp">
        <pc:chgData name="Alex Peeters" userId="S::apeeters@wisc.edu::e1285b81-e83b-430a-96c8-9af6c9346c70" providerId="AD" clId="Web-{9956FF41-3701-42F1-998D-FEFA80D2EC35}" dt="2020-05-21T14:27:06.381" v="10" actId="1076"/>
        <pc:sldMkLst>
          <pc:docMk/>
          <pc:sldMk cId="3286140259" sldId="322"/>
        </pc:sldMkLst>
        <pc:spChg chg="mod">
          <ac:chgData name="Alex Peeters" userId="S::apeeters@wisc.edu::e1285b81-e83b-430a-96c8-9af6c9346c70" providerId="AD" clId="Web-{9956FF41-3701-42F1-998D-FEFA80D2EC35}" dt="2020-05-21T14:27:06.381" v="10" actId="1076"/>
          <ac:spMkLst>
            <pc:docMk/>
            <pc:sldMk cId="3286140259" sldId="322"/>
            <ac:spMk id="2" creationId="{5AE9B756-D2FB-48D1-A196-7ECD0A3AE198}"/>
          </ac:spMkLst>
        </pc:spChg>
        <pc:graphicFrameChg chg="modGraphic">
          <ac:chgData name="Alex Peeters" userId="S::apeeters@wisc.edu::e1285b81-e83b-430a-96c8-9af6c9346c70" providerId="AD" clId="Web-{9956FF41-3701-42F1-998D-FEFA80D2EC35}" dt="2020-05-21T14:26:54.224" v="9"/>
          <ac:graphicFrameMkLst>
            <pc:docMk/>
            <pc:sldMk cId="3286140259" sldId="322"/>
            <ac:graphicFrameMk id="5" creationId="{EDC1479D-7D7C-4F0A-8E1C-F6B371F33DD0}"/>
          </ac:graphicFrameMkLst>
        </pc:graphicFrameChg>
      </pc:sldChg>
      <pc:sldChg chg="modSp">
        <pc:chgData name="Alex Peeters" userId="S::apeeters@wisc.edu::e1285b81-e83b-430a-96c8-9af6c9346c70" providerId="AD" clId="Web-{9956FF41-3701-42F1-998D-FEFA80D2EC35}" dt="2020-05-21T14:26:42.130" v="8" actId="1076"/>
        <pc:sldMkLst>
          <pc:docMk/>
          <pc:sldMk cId="2236823224" sldId="323"/>
        </pc:sldMkLst>
        <pc:spChg chg="mod">
          <ac:chgData name="Alex Peeters" userId="S::apeeters@wisc.edu::e1285b81-e83b-430a-96c8-9af6c9346c70" providerId="AD" clId="Web-{9956FF41-3701-42F1-998D-FEFA80D2EC35}" dt="2020-05-21T14:26:18.239" v="1" actId="1076"/>
          <ac:spMkLst>
            <pc:docMk/>
            <pc:sldMk cId="2236823224" sldId="323"/>
            <ac:spMk id="2" creationId="{00000000-0000-0000-0000-000000000000}"/>
          </ac:spMkLst>
        </pc:spChg>
        <pc:spChg chg="mod">
          <ac:chgData name="Alex Peeters" userId="S::apeeters@wisc.edu::e1285b81-e83b-430a-96c8-9af6c9346c70" providerId="AD" clId="Web-{9956FF41-3701-42F1-998D-FEFA80D2EC35}" dt="2020-05-21T14:26:42.130" v="8" actId="1076"/>
          <ac:spMkLst>
            <pc:docMk/>
            <pc:sldMk cId="2236823224" sldId="323"/>
            <ac:spMk id="7" creationId="{00000000-0000-0000-0000-000000000000}"/>
          </ac:spMkLst>
        </pc:spChg>
        <pc:picChg chg="mod">
          <ac:chgData name="Alex Peeters" userId="S::apeeters@wisc.edu::e1285b81-e83b-430a-96c8-9af6c9346c70" providerId="AD" clId="Web-{9956FF41-3701-42F1-998D-FEFA80D2EC35}" dt="2020-05-21T14:26:29.489" v="5" actId="1076"/>
          <ac:picMkLst>
            <pc:docMk/>
            <pc:sldMk cId="2236823224" sldId="323"/>
            <ac:picMk id="6" creationId="{00000000-0000-0000-0000-000000000000}"/>
          </ac:picMkLst>
        </pc:picChg>
      </pc:sldChg>
    </pc:docChg>
  </pc:docChgLst>
  <pc:docChgLst>
    <pc:chgData name="AMY M. JOHNSON" userId="S::amjohnson39@wisc.edu::007025a6-8d57-4831-a67f-b18bfef3936e" providerId="AD" clId="Web-{67EB2159-C9E5-41E0-AA0D-0342578CC9EE}"/>
    <pc:docChg chg="modSld">
      <pc:chgData name="AMY M. JOHNSON" userId="S::amjohnson39@wisc.edu::007025a6-8d57-4831-a67f-b18bfef3936e" providerId="AD" clId="Web-{67EB2159-C9E5-41E0-AA0D-0342578CC9EE}" dt="2020-03-27T18:40:35.967" v="36" actId="14100"/>
      <pc:docMkLst>
        <pc:docMk/>
      </pc:docMkLst>
      <pc:sldChg chg="addSp delSp modSp">
        <pc:chgData name="AMY M. JOHNSON" userId="S::amjohnson39@wisc.edu::007025a6-8d57-4831-a67f-b18bfef3936e" providerId="AD" clId="Web-{67EB2159-C9E5-41E0-AA0D-0342578CC9EE}" dt="2020-03-27T18:40:35.967" v="36" actId="14100"/>
        <pc:sldMkLst>
          <pc:docMk/>
          <pc:sldMk cId="11969799" sldId="265"/>
        </pc:sldMkLst>
        <pc:spChg chg="mod">
          <ac:chgData name="AMY M. JOHNSON" userId="S::amjohnson39@wisc.edu::007025a6-8d57-4831-a67f-b18bfef3936e" providerId="AD" clId="Web-{67EB2159-C9E5-41E0-AA0D-0342578CC9EE}" dt="2020-03-27T18:29:47.254" v="24" actId="20577"/>
          <ac:spMkLst>
            <pc:docMk/>
            <pc:sldMk cId="11969799" sldId="265"/>
            <ac:spMk id="2" creationId="{00000000-0000-0000-0000-000000000000}"/>
          </ac:spMkLst>
        </pc:spChg>
        <pc:picChg chg="add del mod">
          <ac:chgData name="AMY M. JOHNSON" userId="S::amjohnson39@wisc.edu::007025a6-8d57-4831-a67f-b18bfef3936e" providerId="AD" clId="Web-{67EB2159-C9E5-41E0-AA0D-0342578CC9EE}" dt="2020-03-27T18:36:57.724" v="30"/>
          <ac:picMkLst>
            <pc:docMk/>
            <pc:sldMk cId="11969799" sldId="265"/>
            <ac:picMk id="3" creationId="{ECCC16DD-FECD-4D3A-813E-75B331F2624A}"/>
          </ac:picMkLst>
        </pc:picChg>
        <pc:picChg chg="add mod">
          <ac:chgData name="AMY M. JOHNSON" userId="S::amjohnson39@wisc.edu::007025a6-8d57-4831-a67f-b18bfef3936e" providerId="AD" clId="Web-{67EB2159-C9E5-41E0-AA0D-0342578CC9EE}" dt="2020-03-27T18:40:35.967" v="36" actId="14100"/>
          <ac:picMkLst>
            <pc:docMk/>
            <pc:sldMk cId="11969799" sldId="265"/>
            <ac:picMk id="7" creationId="{3DE794B7-0E62-40DF-BBE7-941CBFDD096E}"/>
          </ac:picMkLst>
        </pc:picChg>
      </pc:sldChg>
    </pc:docChg>
  </pc:docChgLst>
  <pc:docChgLst>
    <pc:chgData name="Alex Peeters" userId="S::apeeters@wisc.edu::e1285b81-e83b-430a-96c8-9af6c9346c70" providerId="AD" clId="Web-{451F9E19-AD50-47E4-92C4-79579B195DE9}"/>
    <pc:docChg chg="addSld modSld">
      <pc:chgData name="Alex Peeters" userId="S::apeeters@wisc.edu::e1285b81-e83b-430a-96c8-9af6c9346c70" providerId="AD" clId="Web-{451F9E19-AD50-47E4-92C4-79579B195DE9}" dt="2020-03-26T16:21:11.878" v="443" actId="20577"/>
      <pc:docMkLst>
        <pc:docMk/>
      </pc:docMkLst>
      <pc:sldChg chg="modNotes">
        <pc:chgData name="Alex Peeters" userId="S::apeeters@wisc.edu::e1285b81-e83b-430a-96c8-9af6c9346c70" providerId="AD" clId="Web-{451F9E19-AD50-47E4-92C4-79579B195DE9}" dt="2020-03-26T16:11:48.171" v="167"/>
        <pc:sldMkLst>
          <pc:docMk/>
          <pc:sldMk cId="4197904672" sldId="292"/>
        </pc:sldMkLst>
      </pc:sldChg>
      <pc:sldChg chg="modSp">
        <pc:chgData name="Alex Peeters" userId="S::apeeters@wisc.edu::e1285b81-e83b-430a-96c8-9af6c9346c70" providerId="AD" clId="Web-{451F9E19-AD50-47E4-92C4-79579B195DE9}" dt="2020-03-26T16:11:27.483" v="164" actId="20577"/>
        <pc:sldMkLst>
          <pc:docMk/>
          <pc:sldMk cId="1708517637" sldId="303"/>
        </pc:sldMkLst>
        <pc:spChg chg="mod">
          <ac:chgData name="Alex Peeters" userId="S::apeeters@wisc.edu::e1285b81-e83b-430a-96c8-9af6c9346c70" providerId="AD" clId="Web-{451F9E19-AD50-47E4-92C4-79579B195DE9}" dt="2020-03-26T16:11:27.483" v="164" actId="20577"/>
          <ac:spMkLst>
            <pc:docMk/>
            <pc:sldMk cId="1708517637" sldId="303"/>
            <ac:spMk id="2" creationId="{00000000-0000-0000-0000-000000000000}"/>
          </ac:spMkLst>
        </pc:spChg>
      </pc:sldChg>
      <pc:sldChg chg="delSp modSp add replId">
        <pc:chgData name="Alex Peeters" userId="S::apeeters@wisc.edu::e1285b81-e83b-430a-96c8-9af6c9346c70" providerId="AD" clId="Web-{451F9E19-AD50-47E4-92C4-79579B195DE9}" dt="2020-03-26T16:21:11.878" v="442" actId="20577"/>
        <pc:sldMkLst>
          <pc:docMk/>
          <pc:sldMk cId="763129532" sldId="305"/>
        </pc:sldMkLst>
        <pc:spChg chg="mod">
          <ac:chgData name="Alex Peeters" userId="S::apeeters@wisc.edu::e1285b81-e83b-430a-96c8-9af6c9346c70" providerId="AD" clId="Web-{451F9E19-AD50-47E4-92C4-79579B195DE9}" dt="2020-03-26T16:12:48.500" v="179" actId="20577"/>
          <ac:spMkLst>
            <pc:docMk/>
            <pc:sldMk cId="763129532" sldId="305"/>
            <ac:spMk id="2" creationId="{00000000-0000-0000-0000-000000000000}"/>
          </ac:spMkLst>
        </pc:spChg>
        <pc:spChg chg="mod">
          <ac:chgData name="Alex Peeters" userId="S::apeeters@wisc.edu::e1285b81-e83b-430a-96c8-9af6c9346c70" providerId="AD" clId="Web-{451F9E19-AD50-47E4-92C4-79579B195DE9}" dt="2020-03-26T16:21:11.878" v="442" actId="20577"/>
          <ac:spMkLst>
            <pc:docMk/>
            <pc:sldMk cId="763129532" sldId="305"/>
            <ac:spMk id="3" creationId="{00000000-0000-0000-0000-000000000000}"/>
          </ac:spMkLst>
        </pc:spChg>
        <pc:picChg chg="del">
          <ac:chgData name="Alex Peeters" userId="S::apeeters@wisc.edu::e1285b81-e83b-430a-96c8-9af6c9346c70" providerId="AD" clId="Web-{451F9E19-AD50-47E4-92C4-79579B195DE9}" dt="2020-03-26T16:12:49.718" v="180"/>
          <ac:picMkLst>
            <pc:docMk/>
            <pc:sldMk cId="763129532" sldId="305"/>
            <ac:picMk id="7" creationId="{00000000-0000-0000-0000-000000000000}"/>
          </ac:picMkLst>
        </pc:picChg>
      </pc:sldChg>
    </pc:docChg>
  </pc:docChgLst>
  <pc:docChgLst>
    <pc:chgData name="Sarah C Kerch" userId="S::kerch@wisc.edu::88c87792-a538-4310-a319-3656ba49bc6a" providerId="AD" clId="Web-{23B134CF-26A7-4FB0-B08D-3F0B82AA8806}"/>
    <pc:docChg chg="modSld">
      <pc:chgData name="Sarah C Kerch" userId="S::kerch@wisc.edu::88c87792-a538-4310-a319-3656ba49bc6a" providerId="AD" clId="Web-{23B134CF-26A7-4FB0-B08D-3F0B82AA8806}" dt="2020-03-25T19:02:26.953" v="52" actId="20577"/>
      <pc:docMkLst>
        <pc:docMk/>
      </pc:docMkLst>
      <pc:sldChg chg="modSp">
        <pc:chgData name="Sarah C Kerch" userId="S::kerch@wisc.edu::88c87792-a538-4310-a319-3656ba49bc6a" providerId="AD" clId="Web-{23B134CF-26A7-4FB0-B08D-3F0B82AA8806}" dt="2020-03-25T18:51:13.892" v="4" actId="20577"/>
        <pc:sldMkLst>
          <pc:docMk/>
          <pc:sldMk cId="1361713783" sldId="264"/>
        </pc:sldMkLst>
        <pc:spChg chg="mod">
          <ac:chgData name="Sarah C Kerch" userId="S::kerch@wisc.edu::88c87792-a538-4310-a319-3656ba49bc6a" providerId="AD" clId="Web-{23B134CF-26A7-4FB0-B08D-3F0B82AA8806}" dt="2020-03-25T18:51:13.892" v="4" actId="20577"/>
          <ac:spMkLst>
            <pc:docMk/>
            <pc:sldMk cId="1361713783" sldId="264"/>
            <ac:spMk id="6" creationId="{00000000-0000-0000-0000-000000000000}"/>
          </ac:spMkLst>
        </pc:spChg>
      </pc:sldChg>
      <pc:sldChg chg="modSp">
        <pc:chgData name="Sarah C Kerch" userId="S::kerch@wisc.edu::88c87792-a538-4310-a319-3656ba49bc6a" providerId="AD" clId="Web-{23B134CF-26A7-4FB0-B08D-3F0B82AA8806}" dt="2020-03-25T19:02:26.953" v="51" actId="20577"/>
        <pc:sldMkLst>
          <pc:docMk/>
          <pc:sldMk cId="4197904672" sldId="292"/>
        </pc:sldMkLst>
        <pc:spChg chg="mod">
          <ac:chgData name="Sarah C Kerch" userId="S::kerch@wisc.edu::88c87792-a538-4310-a319-3656ba49bc6a" providerId="AD" clId="Web-{23B134CF-26A7-4FB0-B08D-3F0B82AA8806}" dt="2020-03-25T19:02:26.953" v="51" actId="20577"/>
          <ac:spMkLst>
            <pc:docMk/>
            <pc:sldMk cId="4197904672" sldId="292"/>
            <ac:spMk id="8" creationId="{00000000-0000-0000-0000-000000000000}"/>
          </ac:spMkLst>
        </pc:spChg>
      </pc:sldChg>
    </pc:docChg>
  </pc:docChgLst>
  <pc:docChgLst>
    <pc:chgData name="Sarah C Kerch" userId="S::kerch@wisc.edu::88c87792-a538-4310-a319-3656ba49bc6a" providerId="AD" clId="Web-{139D07DE-403D-4B69-B683-D1913AE3F971}"/>
    <pc:docChg chg="">
      <pc:chgData name="Sarah C Kerch" userId="S::kerch@wisc.edu::88c87792-a538-4310-a319-3656ba49bc6a" providerId="AD" clId="Web-{139D07DE-403D-4B69-B683-D1913AE3F971}" dt="2020-03-25T19:09:14.330" v="1"/>
      <pc:docMkLst>
        <pc:docMk/>
      </pc:docMkLst>
      <pc:sldChg chg="addCm">
        <pc:chgData name="Sarah C Kerch" userId="S::kerch@wisc.edu::88c87792-a538-4310-a319-3656ba49bc6a" providerId="AD" clId="Web-{139D07DE-403D-4B69-B683-D1913AE3F971}" dt="2020-03-25T19:09:14.330" v="1"/>
        <pc:sldMkLst>
          <pc:docMk/>
          <pc:sldMk cId="4197904672" sldId="292"/>
        </pc:sldMkLst>
      </pc:sldChg>
      <pc:sldChg chg="addCm">
        <pc:chgData name="Sarah C Kerch" userId="S::kerch@wisc.edu::88c87792-a538-4310-a319-3656ba49bc6a" providerId="AD" clId="Web-{139D07DE-403D-4B69-B683-D1913AE3F971}" dt="2020-03-25T19:05:00.032" v="0"/>
        <pc:sldMkLst>
          <pc:docMk/>
          <pc:sldMk cId="1708517637" sldId="303"/>
        </pc:sldMkLst>
      </pc:sldChg>
    </pc:docChg>
  </pc:docChgLst>
  <pc:docChgLst>
    <pc:chgData name="Alex Peeters" userId="S::apeeters@wisc.edu::e1285b81-e83b-430a-96c8-9af6c9346c70" providerId="AD" clId="Web-{D8A3ED01-3AC3-421F-87F4-5C91F1F26BC4}"/>
    <pc:docChg chg="modSld">
      <pc:chgData name="Alex Peeters" userId="S::apeeters@wisc.edu::e1285b81-e83b-430a-96c8-9af6c9346c70" providerId="AD" clId="Web-{D8A3ED01-3AC3-421F-87F4-5C91F1F26BC4}" dt="2020-04-06T17:42:40.676" v="17" actId="20577"/>
      <pc:docMkLst>
        <pc:docMk/>
      </pc:docMkLst>
      <pc:sldChg chg="modNotes">
        <pc:chgData name="Alex Peeters" userId="S::apeeters@wisc.edu::e1285b81-e83b-430a-96c8-9af6c9346c70" providerId="AD" clId="Web-{D8A3ED01-3AC3-421F-87F4-5C91F1F26BC4}" dt="2020-04-06T17:42:32.207" v="3"/>
        <pc:sldMkLst>
          <pc:docMk/>
          <pc:sldMk cId="1361713783" sldId="264"/>
        </pc:sldMkLst>
      </pc:sldChg>
      <pc:sldChg chg="modSp">
        <pc:chgData name="Alex Peeters" userId="S::apeeters@wisc.edu::e1285b81-e83b-430a-96c8-9af6c9346c70" providerId="AD" clId="Web-{D8A3ED01-3AC3-421F-87F4-5C91F1F26BC4}" dt="2020-04-06T17:42:40.676" v="16" actId="20577"/>
        <pc:sldMkLst>
          <pc:docMk/>
          <pc:sldMk cId="2786888662" sldId="308"/>
        </pc:sldMkLst>
        <pc:spChg chg="mod">
          <ac:chgData name="Alex Peeters" userId="S::apeeters@wisc.edu::e1285b81-e83b-430a-96c8-9af6c9346c70" providerId="AD" clId="Web-{D8A3ED01-3AC3-421F-87F4-5C91F1F26BC4}" dt="2020-04-06T17:42:40.676" v="16" actId="20577"/>
          <ac:spMkLst>
            <pc:docMk/>
            <pc:sldMk cId="2786888662" sldId="308"/>
            <ac:spMk id="3" creationId="{00000000-0000-0000-0000-000000000000}"/>
          </ac:spMkLst>
        </pc:spChg>
      </pc:sldChg>
    </pc:docChg>
  </pc:docChgLst>
  <pc:docChgLst>
    <pc:chgData name="Alexandria Cull Weatherer" userId="S::acull@wisc.edu::19e3ec1d-695d-490a-bed9-ef0529341c87" providerId="AD" clId="Web-{98EE155F-6623-456D-A2ED-91CA97F4EDC2}"/>
    <pc:docChg chg="addSld modSld sldOrd">
      <pc:chgData name="Alexandria Cull Weatherer" userId="S::acull@wisc.edu::19e3ec1d-695d-490a-bed9-ef0529341c87" providerId="AD" clId="Web-{98EE155F-6623-456D-A2ED-91CA97F4EDC2}" dt="2020-05-20T19:13:55.603" v="1663" actId="20577"/>
      <pc:docMkLst>
        <pc:docMk/>
      </pc:docMkLst>
      <pc:sldChg chg="addSp delSp modSp modNotes">
        <pc:chgData name="Alexandria Cull Weatherer" userId="S::acull@wisc.edu::19e3ec1d-695d-490a-bed9-ef0529341c87" providerId="AD" clId="Web-{98EE155F-6623-456D-A2ED-91CA97F4EDC2}" dt="2020-05-20T18:30:00.742" v="609"/>
        <pc:sldMkLst>
          <pc:docMk/>
          <pc:sldMk cId="1486626829" sldId="312"/>
        </pc:sldMkLst>
        <pc:spChg chg="mod">
          <ac:chgData name="Alexandria Cull Weatherer" userId="S::acull@wisc.edu::19e3ec1d-695d-490a-bed9-ef0529341c87" providerId="AD" clId="Web-{98EE155F-6623-456D-A2ED-91CA97F4EDC2}" dt="2020-05-20T18:26:14.709" v="520"/>
          <ac:spMkLst>
            <pc:docMk/>
            <pc:sldMk cId="1486626829" sldId="312"/>
            <ac:spMk id="2" creationId="{00000000-0000-0000-0000-000000000000}"/>
          </ac:spMkLst>
        </pc:spChg>
        <pc:spChg chg="add del mod">
          <ac:chgData name="Alexandria Cull Weatherer" userId="S::acull@wisc.edu::19e3ec1d-695d-490a-bed9-ef0529341c87" providerId="AD" clId="Web-{98EE155F-6623-456D-A2ED-91CA97F4EDC2}" dt="2020-05-20T18:24:51.739" v="511"/>
          <ac:spMkLst>
            <pc:docMk/>
            <pc:sldMk cId="1486626829" sldId="312"/>
            <ac:spMk id="5" creationId="{0937E2DA-A8B3-4E4C-A815-D604BFB86933}"/>
          </ac:spMkLst>
        </pc:spChg>
        <pc:spChg chg="del mod">
          <ac:chgData name="Alexandria Cull Weatherer" userId="S::acull@wisc.edu::19e3ec1d-695d-490a-bed9-ef0529341c87" providerId="AD" clId="Web-{98EE155F-6623-456D-A2ED-91CA97F4EDC2}" dt="2020-05-20T18:24:45.896" v="510"/>
          <ac:spMkLst>
            <pc:docMk/>
            <pc:sldMk cId="1486626829" sldId="312"/>
            <ac:spMk id="7" creationId="{00000000-0000-0000-0000-000000000000}"/>
          </ac:spMkLst>
        </pc:spChg>
        <pc:spChg chg="add del mod">
          <ac:chgData name="Alexandria Cull Weatherer" userId="S::acull@wisc.edu::19e3ec1d-695d-490a-bed9-ef0529341c87" providerId="AD" clId="Web-{98EE155F-6623-456D-A2ED-91CA97F4EDC2}" dt="2020-05-20T18:25:08.896" v="513"/>
          <ac:spMkLst>
            <pc:docMk/>
            <pc:sldMk cId="1486626829" sldId="312"/>
            <ac:spMk id="9" creationId="{4D13DB18-2CC5-435C-84C9-0DD53A0A6C17}"/>
          </ac:spMkLst>
        </pc:spChg>
        <pc:picChg chg="del mod">
          <ac:chgData name="Alexandria Cull Weatherer" userId="S::acull@wisc.edu::19e3ec1d-695d-490a-bed9-ef0529341c87" providerId="AD" clId="Web-{98EE155F-6623-456D-A2ED-91CA97F4EDC2}" dt="2020-05-20T18:24:54.177" v="512"/>
          <ac:picMkLst>
            <pc:docMk/>
            <pc:sldMk cId="1486626829" sldId="312"/>
            <ac:picMk id="4" creationId="{8D8F19A7-7F8C-4627-834E-FD14B9253642}"/>
          </ac:picMkLst>
        </pc:picChg>
        <pc:picChg chg="mod">
          <ac:chgData name="Alexandria Cull Weatherer" userId="S::acull@wisc.edu::19e3ec1d-695d-490a-bed9-ef0529341c87" providerId="AD" clId="Web-{98EE155F-6623-456D-A2ED-91CA97F4EDC2}" dt="2020-05-20T18:26:14.709" v="520"/>
          <ac:picMkLst>
            <pc:docMk/>
            <pc:sldMk cId="1486626829" sldId="312"/>
            <ac:picMk id="6" creationId="{00000000-0000-0000-0000-000000000000}"/>
          </ac:picMkLst>
        </pc:picChg>
        <pc:picChg chg="add mod ord">
          <ac:chgData name="Alexandria Cull Weatherer" userId="S::acull@wisc.edu::19e3ec1d-695d-490a-bed9-ef0529341c87" providerId="AD" clId="Web-{98EE155F-6623-456D-A2ED-91CA97F4EDC2}" dt="2020-05-20T18:26:14.709" v="520"/>
          <ac:picMkLst>
            <pc:docMk/>
            <pc:sldMk cId="1486626829" sldId="312"/>
            <ac:picMk id="10" creationId="{89616926-18CA-4E3C-853C-46197B572849}"/>
          </ac:picMkLst>
        </pc:picChg>
        <pc:picChg chg="add mod">
          <ac:chgData name="Alexandria Cull Weatherer" userId="S::acull@wisc.edu::19e3ec1d-695d-490a-bed9-ef0529341c87" providerId="AD" clId="Web-{98EE155F-6623-456D-A2ED-91CA97F4EDC2}" dt="2020-05-20T18:26:34.568" v="525" actId="1076"/>
          <ac:picMkLst>
            <pc:docMk/>
            <pc:sldMk cId="1486626829" sldId="312"/>
            <ac:picMk id="11" creationId="{85DE2D6F-5B4E-4CC4-8019-D72C050F5DB5}"/>
          </ac:picMkLst>
        </pc:picChg>
      </pc:sldChg>
      <pc:sldChg chg="addSp delSp modSp modNotes">
        <pc:chgData name="Alexandria Cull Weatherer" userId="S::acull@wisc.edu::19e3ec1d-695d-490a-bed9-ef0529341c87" providerId="AD" clId="Web-{98EE155F-6623-456D-A2ED-91CA97F4EDC2}" dt="2020-05-20T19:05:41.803" v="1405"/>
        <pc:sldMkLst>
          <pc:docMk/>
          <pc:sldMk cId="3286140259" sldId="322"/>
        </pc:sldMkLst>
        <pc:spChg chg="mod">
          <ac:chgData name="Alexandria Cull Weatherer" userId="S::acull@wisc.edu::19e3ec1d-695d-490a-bed9-ef0529341c87" providerId="AD" clId="Web-{98EE155F-6623-456D-A2ED-91CA97F4EDC2}" dt="2020-05-20T19:02:33.583" v="1305"/>
          <ac:spMkLst>
            <pc:docMk/>
            <pc:sldMk cId="3286140259" sldId="322"/>
            <ac:spMk id="2" creationId="{5AE9B756-D2FB-48D1-A196-7ECD0A3AE198}"/>
          </ac:spMkLst>
        </pc:spChg>
        <pc:spChg chg="del mod">
          <ac:chgData name="Alexandria Cull Weatherer" userId="S::acull@wisc.edu::19e3ec1d-695d-490a-bed9-ef0529341c87" providerId="AD" clId="Web-{98EE155F-6623-456D-A2ED-91CA97F4EDC2}" dt="2020-05-20T19:02:33.583" v="1305"/>
          <ac:spMkLst>
            <pc:docMk/>
            <pc:sldMk cId="3286140259" sldId="322"/>
            <ac:spMk id="3" creationId="{54E45326-9B49-487B-9280-811014AC5AE4}"/>
          </ac:spMkLst>
        </pc:spChg>
        <pc:graphicFrameChg chg="add modGraphic">
          <ac:chgData name="Alexandria Cull Weatherer" userId="S::acull@wisc.edu::19e3ec1d-695d-490a-bed9-ef0529341c87" providerId="AD" clId="Web-{98EE155F-6623-456D-A2ED-91CA97F4EDC2}" dt="2020-05-20T19:05:23.100" v="1403" actId="20577"/>
          <ac:graphicFrameMkLst>
            <pc:docMk/>
            <pc:sldMk cId="3286140259" sldId="322"/>
            <ac:graphicFrameMk id="5" creationId="{EDC1479D-7D7C-4F0A-8E1C-F6B371F33DD0}"/>
          </ac:graphicFrameMkLst>
        </pc:graphicFrameChg>
      </pc:sldChg>
      <pc:sldChg chg="addSp delSp modSp add mod ord replId modClrScheme chgLayout modNotes">
        <pc:chgData name="Alexandria Cull Weatherer" userId="S::acull@wisc.edu::19e3ec1d-695d-490a-bed9-ef0529341c87" providerId="AD" clId="Web-{98EE155F-6623-456D-A2ED-91CA97F4EDC2}" dt="2020-05-20T19:03:38.333" v="1315"/>
        <pc:sldMkLst>
          <pc:docMk/>
          <pc:sldMk cId="2236823224" sldId="323"/>
        </pc:sldMkLst>
        <pc:spChg chg="mod ord">
          <ac:chgData name="Alexandria Cull Weatherer" userId="S::acull@wisc.edu::19e3ec1d-695d-490a-bed9-ef0529341c87" providerId="AD" clId="Web-{98EE155F-6623-456D-A2ED-91CA97F4EDC2}" dt="2020-05-20T18:15:36.204" v="15"/>
          <ac:spMkLst>
            <pc:docMk/>
            <pc:sldMk cId="2236823224" sldId="323"/>
            <ac:spMk id="2" creationId="{00000000-0000-0000-0000-000000000000}"/>
          </ac:spMkLst>
        </pc:spChg>
        <pc:spChg chg="add del mod">
          <ac:chgData name="Alexandria Cull Weatherer" userId="S::acull@wisc.edu::19e3ec1d-695d-490a-bed9-ef0529341c87" providerId="AD" clId="Web-{98EE155F-6623-456D-A2ED-91CA97F4EDC2}" dt="2020-05-20T18:15:36.204" v="15"/>
          <ac:spMkLst>
            <pc:docMk/>
            <pc:sldMk cId="2236823224" sldId="323"/>
            <ac:spMk id="5" creationId="{E92F72B9-DC6F-4576-834A-2851DDD3FF13}"/>
          </ac:spMkLst>
        </pc:spChg>
        <pc:spChg chg="mod ord">
          <ac:chgData name="Alexandria Cull Weatherer" userId="S::acull@wisc.edu::19e3ec1d-695d-490a-bed9-ef0529341c87" providerId="AD" clId="Web-{98EE155F-6623-456D-A2ED-91CA97F4EDC2}" dt="2020-05-20T18:41:08.402" v="1045" actId="20577"/>
          <ac:spMkLst>
            <pc:docMk/>
            <pc:sldMk cId="2236823224" sldId="323"/>
            <ac:spMk id="7" creationId="{00000000-0000-0000-0000-000000000000}"/>
          </ac:spMkLst>
        </pc:spChg>
        <pc:picChg chg="del">
          <ac:chgData name="Alexandria Cull Weatherer" userId="S::acull@wisc.edu::19e3ec1d-695d-490a-bed9-ef0529341c87" providerId="AD" clId="Web-{98EE155F-6623-456D-A2ED-91CA97F4EDC2}" dt="2020-05-20T18:15:29.907" v="14"/>
          <ac:picMkLst>
            <pc:docMk/>
            <pc:sldMk cId="2236823224" sldId="323"/>
            <ac:picMk id="4" creationId="{8D8F19A7-7F8C-4627-834E-FD14B9253642}"/>
          </ac:picMkLst>
        </pc:picChg>
      </pc:sldChg>
      <pc:sldChg chg="modSp new ord modNotes">
        <pc:chgData name="Alexandria Cull Weatherer" userId="S::acull@wisc.edu::19e3ec1d-695d-490a-bed9-ef0529341c87" providerId="AD" clId="Web-{98EE155F-6623-456D-A2ED-91CA97F4EDC2}" dt="2020-05-20T19:13:55.603" v="1662" actId="20577"/>
        <pc:sldMkLst>
          <pc:docMk/>
          <pc:sldMk cId="3146693142" sldId="324"/>
        </pc:sldMkLst>
        <pc:spChg chg="mod">
          <ac:chgData name="Alexandria Cull Weatherer" userId="S::acull@wisc.edu::19e3ec1d-695d-490a-bed9-ef0529341c87" providerId="AD" clId="Web-{98EE155F-6623-456D-A2ED-91CA97F4EDC2}" dt="2020-05-20T18:22:11.707" v="484" actId="20577"/>
          <ac:spMkLst>
            <pc:docMk/>
            <pc:sldMk cId="3146693142" sldId="324"/>
            <ac:spMk id="2" creationId="{F6AFD6F2-7330-41B4-9A43-0D4E9A56DA45}"/>
          </ac:spMkLst>
        </pc:spChg>
        <pc:spChg chg="mod">
          <ac:chgData name="Alexandria Cull Weatherer" userId="S::acull@wisc.edu::19e3ec1d-695d-490a-bed9-ef0529341c87" providerId="AD" clId="Web-{98EE155F-6623-456D-A2ED-91CA97F4EDC2}" dt="2020-05-20T19:13:55.603" v="1662" actId="20577"/>
          <ac:spMkLst>
            <pc:docMk/>
            <pc:sldMk cId="3146693142" sldId="324"/>
            <ac:spMk id="3" creationId="{FD08026B-2195-4C57-89F3-10BB2B937302}"/>
          </ac:spMkLst>
        </pc:spChg>
      </pc:sldChg>
    </pc:docChg>
  </pc:docChgLst>
  <pc:docChgLst>
    <pc:chgData name="Alex Peeters" userId="S::apeeters@wisc.edu::e1285b81-e83b-430a-96c8-9af6c9346c70" providerId="AD" clId="Web-{B56871DD-3E71-4D71-8AAC-8B9664B7B24E}"/>
    <pc:docChg chg="modSld">
      <pc:chgData name="Alex Peeters" userId="S::apeeters@wisc.edu::e1285b81-e83b-430a-96c8-9af6c9346c70" providerId="AD" clId="Web-{B56871DD-3E71-4D71-8AAC-8B9664B7B24E}" dt="2020-04-27T15:48:16.551" v="36" actId="1076"/>
      <pc:docMkLst>
        <pc:docMk/>
      </pc:docMkLst>
      <pc:sldChg chg="addSp delSp modSp">
        <pc:chgData name="Alex Peeters" userId="S::apeeters@wisc.edu::e1285b81-e83b-430a-96c8-9af6c9346c70" providerId="AD" clId="Web-{B56871DD-3E71-4D71-8AAC-8B9664B7B24E}" dt="2020-04-27T15:48:16.551" v="36" actId="1076"/>
        <pc:sldMkLst>
          <pc:docMk/>
          <pc:sldMk cId="1486626829" sldId="312"/>
        </pc:sldMkLst>
        <pc:spChg chg="mod">
          <ac:chgData name="Alex Peeters" userId="S::apeeters@wisc.edu::e1285b81-e83b-430a-96c8-9af6c9346c70" providerId="AD" clId="Web-{B56871DD-3E71-4D71-8AAC-8B9664B7B24E}" dt="2020-04-27T15:46:22.411" v="12" actId="20577"/>
          <ac:spMkLst>
            <pc:docMk/>
            <pc:sldMk cId="1486626829" sldId="312"/>
            <ac:spMk id="2" creationId="{00000000-0000-0000-0000-000000000000}"/>
          </ac:spMkLst>
        </pc:spChg>
        <pc:spChg chg="mod">
          <ac:chgData name="Alex Peeters" userId="S::apeeters@wisc.edu::e1285b81-e83b-430a-96c8-9af6c9346c70" providerId="AD" clId="Web-{B56871DD-3E71-4D71-8AAC-8B9664B7B24E}" dt="2020-04-27T15:48:13.957" v="33" actId="20577"/>
          <ac:spMkLst>
            <pc:docMk/>
            <pc:sldMk cId="1486626829" sldId="312"/>
            <ac:spMk id="3" creationId="{00000000-0000-0000-0000-000000000000}"/>
          </ac:spMkLst>
        </pc:spChg>
        <pc:picChg chg="add mod">
          <ac:chgData name="Alex Peeters" userId="S::apeeters@wisc.edu::e1285b81-e83b-430a-96c8-9af6c9346c70" providerId="AD" clId="Web-{B56871DD-3E71-4D71-8AAC-8B9664B7B24E}" dt="2020-04-27T15:48:16.551" v="36" actId="1076"/>
          <ac:picMkLst>
            <pc:docMk/>
            <pc:sldMk cId="1486626829" sldId="312"/>
            <ac:picMk id="4" creationId="{6F790FA1-B49A-47DC-8843-E887331D7E74}"/>
          </ac:picMkLst>
        </pc:picChg>
        <pc:picChg chg="del">
          <ac:chgData name="Alex Peeters" userId="S::apeeters@wisc.edu::e1285b81-e83b-430a-96c8-9af6c9346c70" providerId="AD" clId="Web-{B56871DD-3E71-4D71-8AAC-8B9664B7B24E}" dt="2020-04-27T15:46:38.957" v="31"/>
          <ac:picMkLst>
            <pc:docMk/>
            <pc:sldMk cId="1486626829" sldId="312"/>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DDF61A-10CC-41A6-932F-B51816474647}"/>
              </a:ext>
            </a:extLst>
          </p:cNvPr>
          <p:cNvSpPr>
            <a:spLocks noGrp="1"/>
          </p:cNvSpPr>
          <p:nvPr>
            <p:ph type="hdr" sz="quarter"/>
          </p:nvPr>
        </p:nvSpPr>
        <p:spPr>
          <a:xfrm>
            <a:off x="0" y="0"/>
            <a:ext cx="763588" cy="178555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B865B3-AC06-405D-BB2F-3F7005DA2F66}"/>
              </a:ext>
            </a:extLst>
          </p:cNvPr>
          <p:cNvSpPr>
            <a:spLocks noGrp="1"/>
          </p:cNvSpPr>
          <p:nvPr>
            <p:ph type="dt" sz="quarter" idx="1"/>
          </p:nvPr>
        </p:nvSpPr>
        <p:spPr>
          <a:xfrm>
            <a:off x="998129" y="0"/>
            <a:ext cx="763588" cy="1785553"/>
          </a:xfrm>
          <a:prstGeom prst="rect">
            <a:avLst/>
          </a:prstGeom>
        </p:spPr>
        <p:txBody>
          <a:bodyPr vert="horz" lIns="91440" tIns="45720" rIns="91440" bIns="45720" rtlCol="0"/>
          <a:lstStyle>
            <a:lvl1pPr algn="r">
              <a:defRPr sz="1200"/>
            </a:lvl1pPr>
          </a:lstStyle>
          <a:p>
            <a:fld id="{C69823A5-6DC3-4669-82C4-9F0259BDBF85}" type="datetimeFigureOut">
              <a:rPr lang="en-US" smtClean="0"/>
              <a:t>7/9/2021</a:t>
            </a:fld>
            <a:endParaRPr lang="en-US"/>
          </a:p>
        </p:txBody>
      </p:sp>
      <p:sp>
        <p:nvSpPr>
          <p:cNvPr id="4" name="Footer Placeholder 3">
            <a:extLst>
              <a:ext uri="{FF2B5EF4-FFF2-40B4-BE49-F238E27FC236}">
                <a16:creationId xmlns:a16="http://schemas.microsoft.com/office/drawing/2014/main" id="{892EEC19-E893-4E2A-AEBD-CAE24AFF1CE1}"/>
              </a:ext>
            </a:extLst>
          </p:cNvPr>
          <p:cNvSpPr>
            <a:spLocks noGrp="1"/>
          </p:cNvSpPr>
          <p:nvPr>
            <p:ph type="ftr" sz="quarter" idx="2"/>
          </p:nvPr>
        </p:nvSpPr>
        <p:spPr>
          <a:xfrm>
            <a:off x="0" y="33801912"/>
            <a:ext cx="763588" cy="178554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F575C1-5508-4B56-ACB9-B72AF0725746}"/>
              </a:ext>
            </a:extLst>
          </p:cNvPr>
          <p:cNvSpPr>
            <a:spLocks noGrp="1"/>
          </p:cNvSpPr>
          <p:nvPr>
            <p:ph type="sldNum" sz="quarter" idx="3"/>
          </p:nvPr>
        </p:nvSpPr>
        <p:spPr>
          <a:xfrm>
            <a:off x="998129" y="33801912"/>
            <a:ext cx="763588" cy="1785549"/>
          </a:xfrm>
          <a:prstGeom prst="rect">
            <a:avLst/>
          </a:prstGeom>
        </p:spPr>
        <p:txBody>
          <a:bodyPr vert="horz" lIns="91440" tIns="45720" rIns="91440" bIns="45720" rtlCol="0" anchor="b"/>
          <a:lstStyle>
            <a:lvl1pPr algn="r">
              <a:defRPr sz="1200"/>
            </a:lvl1pPr>
          </a:lstStyle>
          <a:p>
            <a:fld id="{D00A1A09-2023-4EC5-A36A-951CFD91584A}" type="slidenum">
              <a:rPr lang="en-US" smtClean="0"/>
              <a:t>‹#›</a:t>
            </a:fld>
            <a:endParaRPr lang="en-US"/>
          </a:p>
        </p:txBody>
      </p:sp>
    </p:spTree>
    <p:extLst>
      <p:ext uri="{BB962C8B-B14F-4D97-AF65-F5344CB8AC3E}">
        <p14:creationId xmlns:p14="http://schemas.microsoft.com/office/powerpoint/2010/main" val="3018353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63588" cy="17793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98129" y="0"/>
            <a:ext cx="763588" cy="1779373"/>
          </a:xfrm>
          <a:prstGeom prst="rect">
            <a:avLst/>
          </a:prstGeom>
        </p:spPr>
        <p:txBody>
          <a:bodyPr vert="horz" lIns="91440" tIns="45720" rIns="91440" bIns="45720" rtlCol="0"/>
          <a:lstStyle>
            <a:lvl1pPr algn="r">
              <a:defRPr sz="1200"/>
            </a:lvl1pPr>
          </a:lstStyle>
          <a:p>
            <a:fld id="{9150AB92-871A-4E93-B48E-7767721BEFF5}" type="datetimeFigureOut">
              <a:rPr lang="en-US" smtClean="0"/>
              <a:t>7/9/2021</a:t>
            </a:fld>
            <a:endParaRPr lang="en-US"/>
          </a:p>
        </p:txBody>
      </p:sp>
      <p:sp>
        <p:nvSpPr>
          <p:cNvPr id="4" name="Slide Image Placeholder 3"/>
          <p:cNvSpPr>
            <a:spLocks noGrp="1" noRot="1" noChangeAspect="1"/>
          </p:cNvSpPr>
          <p:nvPr>
            <p:ph type="sldImg" idx="2"/>
          </p:nvPr>
        </p:nvSpPr>
        <p:spPr>
          <a:xfrm>
            <a:off x="-10980738" y="2668588"/>
            <a:ext cx="23723601" cy="133461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6213" y="16904043"/>
            <a:ext cx="1409700" cy="160143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3801910"/>
            <a:ext cx="763588" cy="17793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98129" y="33801910"/>
            <a:ext cx="763588" cy="1779373"/>
          </a:xfrm>
          <a:prstGeom prst="rect">
            <a:avLst/>
          </a:prstGeom>
        </p:spPr>
        <p:txBody>
          <a:bodyPr vert="horz" lIns="91440" tIns="45720" rIns="91440" bIns="45720" rtlCol="0" anchor="b"/>
          <a:lstStyle>
            <a:lvl1pPr algn="r">
              <a:defRPr sz="1200"/>
            </a:lvl1pPr>
          </a:lstStyle>
          <a:p>
            <a:fld id="{EF9BFA4B-2154-44BE-A145-86D04C50D556}" type="slidenum">
              <a:rPr lang="en-US" smtClean="0"/>
              <a:t>‹#›</a:t>
            </a:fld>
            <a:endParaRPr lang="en-US"/>
          </a:p>
        </p:txBody>
      </p:sp>
    </p:spTree>
    <p:extLst>
      <p:ext uri="{BB962C8B-B14F-4D97-AF65-F5344CB8AC3E}">
        <p14:creationId xmlns:p14="http://schemas.microsoft.com/office/powerpoint/2010/main" val="5862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10980738" y="2668588"/>
            <a:ext cx="23723601" cy="13346112"/>
          </a:xfrm>
          <a:ln/>
        </p:spPr>
      </p:sp>
      <p:sp>
        <p:nvSpPr>
          <p:cNvPr id="306179" name="Rectangle 3"/>
          <p:cNvSpPr>
            <a:spLocks noGrp="1" noChangeArrowheads="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Thank </a:t>
            </a:r>
            <a:r>
              <a:rPr lang="en-US" sz="1200" b="0" i="0" u="none" strike="noStrike" kern="1200" dirty="0">
                <a:solidFill>
                  <a:schemeClr val="tx1"/>
                </a:solidFill>
                <a:effectLst/>
                <a:latin typeface="+mn-lt"/>
                <a:ea typeface="+mn-ea"/>
                <a:cs typeface="+mn-cs"/>
              </a:rPr>
              <a:t>you for joining today's webinar on </a:t>
            </a:r>
            <a:r>
              <a:rPr lang="en-US" sz="1200" b="0" i="0" u="none" strike="noStrike" kern="1200" dirty="0" smtClean="0">
                <a:solidFill>
                  <a:schemeClr val="tx1"/>
                </a:solidFill>
                <a:effectLst/>
                <a:latin typeface="+mn-lt"/>
                <a:ea typeface="+mn-ea"/>
                <a:cs typeface="+mn-cs"/>
              </a:rPr>
              <a:t>Health Insurance</a:t>
            </a:r>
            <a:r>
              <a:rPr lang="en-US" sz="1200" b="0" i="0" u="none" strike="noStrike" kern="1200" baseline="0" dirty="0" smtClean="0">
                <a:solidFill>
                  <a:schemeClr val="tx1"/>
                </a:solidFill>
                <a:effectLst/>
                <a:latin typeface="+mn-lt"/>
                <a:ea typeface="+mn-ea"/>
                <a:cs typeface="+mn-cs"/>
              </a:rPr>
              <a:t> Access and the Impact on Cancer Outcomes. </a:t>
            </a:r>
            <a:r>
              <a:rPr lang="en-US" sz="1200" b="0" i="0" u="none" strike="noStrike" kern="1200" dirty="0" smtClean="0">
                <a:solidFill>
                  <a:schemeClr val="tx1"/>
                </a:solidFill>
                <a:effectLst/>
                <a:latin typeface="+mn-lt"/>
                <a:ea typeface="+mn-ea"/>
                <a:cs typeface="+mn-cs"/>
              </a:rPr>
              <a:t>This </a:t>
            </a:r>
            <a:r>
              <a:rPr lang="en-US" sz="1200" b="0" i="0" u="none" strike="noStrike" kern="1200" dirty="0">
                <a:solidFill>
                  <a:schemeClr val="tx1"/>
                </a:solidFill>
                <a:effectLst/>
                <a:latin typeface="+mn-lt"/>
                <a:ea typeface="+mn-ea"/>
                <a:cs typeface="+mn-cs"/>
              </a:rPr>
              <a:t>call is being recorded. </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If </a:t>
            </a:r>
            <a:r>
              <a:rPr lang="en-US" sz="1200" b="0" i="0" u="none" strike="noStrike" kern="1200" dirty="0">
                <a:solidFill>
                  <a:schemeClr val="tx1"/>
                </a:solidFill>
                <a:effectLst/>
                <a:latin typeface="+mn-lt"/>
                <a:ea typeface="+mn-ea"/>
                <a:cs typeface="+mn-cs"/>
              </a:rPr>
              <a:t>you are experiencing technical difficulty, please use the chat for assistance or the help options within Zoom. </a:t>
            </a:r>
            <a:endParaRPr lang="en-US" sz="1200" b="0" i="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r>
              <a:rPr lang="en-US" dirty="0"/>
              <a:t>Additional charity care and other programs and supports to cover cancer treatment and control costs</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51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568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Two primary options for publicly available health insurance in Wisconsin (under 65): </a:t>
            </a:r>
          </a:p>
          <a:p>
            <a:pPr lvl="0">
              <a:buClr>
                <a:srgbClr val="90C226"/>
              </a:buClr>
            </a:pPr>
            <a:r>
              <a:rPr lang="en-US" sz="1200" b="1" dirty="0" err="1">
                <a:solidFill>
                  <a:schemeClr val="tx1"/>
                </a:solidFill>
                <a:latin typeface="Calibri" panose="020F0502020204030204" pitchFamily="34" charset="0"/>
                <a:cs typeface="Calibri" panose="020F0502020204030204" pitchFamily="34" charset="0"/>
              </a:rPr>
              <a:t>BadgerCare</a:t>
            </a:r>
            <a:r>
              <a:rPr lang="en-US" sz="1200" b="1" dirty="0">
                <a:solidFill>
                  <a:schemeClr val="tx1"/>
                </a:solidFill>
                <a:latin typeface="Calibri" panose="020F0502020204030204" pitchFamily="34" charset="0"/>
                <a:cs typeface="Calibri" panose="020F0502020204030204" pitchFamily="34" charset="0"/>
              </a:rPr>
              <a:t> Plus </a:t>
            </a:r>
            <a:r>
              <a:rPr lang="en-US" sz="1200" dirty="0">
                <a:solidFill>
                  <a:schemeClr val="tx1"/>
                </a:solidFill>
                <a:latin typeface="Calibri" panose="020F0502020204030204" pitchFamily="34" charset="0"/>
                <a:cs typeface="Calibri" panose="020F0502020204030204" pitchFamily="34" charset="0"/>
              </a:rPr>
              <a:t>– Medicaid, health insurance that is a public benefit for people with lower income. Also referred to as </a:t>
            </a:r>
            <a:r>
              <a:rPr lang="en-US" sz="1200" dirty="0" err="1">
                <a:solidFill>
                  <a:schemeClr val="tx1"/>
                </a:solidFill>
                <a:latin typeface="Calibri" panose="020F0502020204030204" pitchFamily="34" charset="0"/>
                <a:cs typeface="Calibri" panose="020F0502020204030204" pitchFamily="34" charset="0"/>
              </a:rPr>
              <a:t>BadgerCare</a:t>
            </a:r>
            <a:r>
              <a:rPr lang="en-US" sz="1200" dirty="0">
                <a:solidFill>
                  <a:schemeClr val="tx1"/>
                </a:solidFill>
                <a:latin typeface="Calibri" panose="020F0502020204030204" pitchFamily="34" charset="0"/>
                <a:cs typeface="Calibri" panose="020F0502020204030204" pitchFamily="34" charset="0"/>
              </a:rPr>
              <a:t>, Medical Assistance, MA, State insurance, or by the </a:t>
            </a:r>
            <a:r>
              <a:rPr lang="en-US" sz="1200" dirty="0" err="1">
                <a:solidFill>
                  <a:schemeClr val="tx1"/>
                </a:solidFill>
                <a:latin typeface="Calibri" panose="020F0502020204030204" pitchFamily="34" charset="0"/>
                <a:cs typeface="Calibri" panose="020F0502020204030204" pitchFamily="34" charset="0"/>
              </a:rPr>
              <a:t>ForwardHealth</a:t>
            </a:r>
            <a:r>
              <a:rPr lang="en-US" sz="1200" dirty="0">
                <a:solidFill>
                  <a:schemeClr val="tx1"/>
                </a:solidFill>
                <a:latin typeface="Calibri" panose="020F0502020204030204" pitchFamily="34" charset="0"/>
                <a:cs typeface="Calibri" panose="020F0502020204030204" pitchFamily="34" charset="0"/>
              </a:rPr>
              <a:t> card. </a:t>
            </a:r>
          </a:p>
          <a:p>
            <a:pPr lvl="0">
              <a:buClr>
                <a:srgbClr val="90C226"/>
              </a:buClr>
            </a:pPr>
            <a:r>
              <a:rPr lang="en-US" sz="1200" b="1" dirty="0">
                <a:solidFill>
                  <a:schemeClr val="tx1"/>
                </a:solidFill>
                <a:latin typeface="Calibri" panose="020F0502020204030204" pitchFamily="34" charset="0"/>
                <a:cs typeface="Calibri" panose="020F0502020204030204" pitchFamily="34" charset="0"/>
              </a:rPr>
              <a:t>Marketplace</a:t>
            </a:r>
            <a:r>
              <a:rPr lang="en-US" sz="1200" dirty="0">
                <a:solidFill>
                  <a:schemeClr val="tx1"/>
                </a:solidFill>
                <a:latin typeface="Calibri" panose="020F0502020204030204" pitchFamily="34" charset="0"/>
                <a:cs typeface="Calibri" panose="020F0502020204030204" pitchFamily="34" charset="0"/>
              </a:rPr>
              <a:t> – Federal health insurance Marketplace. Also referred to as Obamacare, Affordable Care Act, ACA, or Healthcare.gov.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8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r>
              <a:rPr lang="en-US" sz="1200" b="1" dirty="0">
                <a:effectLst/>
                <a:latin typeface="Segoe UI" panose="020B0502040204020203" pitchFamily="34" charset="0"/>
              </a:rPr>
              <a:t>COURTNEY</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81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r>
              <a:rPr lang="en-US" sz="1200" b="1" dirty="0">
                <a:effectLst/>
                <a:latin typeface="Segoe UI" panose="020B0502040204020203" pitchFamily="34" charset="0"/>
              </a:rPr>
              <a:t>COURTNEY</a:t>
            </a:r>
            <a:endParaRPr lang="en-US" dirty="0"/>
          </a:p>
          <a:p>
            <a:r>
              <a:rPr lang="en-US" dirty="0"/>
              <a:t>Financial help is based on income. If you can get affordable insurance from a job, you will NOT get financial help for a Marketplace plan. Healthcare.gov calculates all of this, and enrollment assisters will help. </a:t>
            </a:r>
          </a:p>
          <a:p>
            <a:endParaRPr lang="en-US" dirty="0"/>
          </a:p>
          <a:p>
            <a:r>
              <a:rPr lang="en-US" dirty="0"/>
              <a:t>(if asked: someone can choose if they want to get the tax credit all at once when they file taxes, or split across each month)</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91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enrollment assisters with any question</a:t>
            </a:r>
            <a:r>
              <a:rPr lang="en-US" baseline="0" dirty="0"/>
              <a:t> - </a:t>
            </a:r>
            <a:r>
              <a:rPr lang="en-US" sz="1200" kern="1200" dirty="0">
                <a:solidFill>
                  <a:schemeClr val="tx1"/>
                </a:solidFill>
                <a:effectLst/>
                <a:latin typeface="+mn-lt"/>
                <a:ea typeface="+mn-ea"/>
                <a:cs typeface="+mn-cs"/>
              </a:rPr>
              <a:t>a referral might still make sense: i.e. on COBRA, covered but paying too much, not enrolled for fear of immigration,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ADRC referrals for Medicare, us for everything else. Enrollment assisters can help people figure out what their options are. </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03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426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85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52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Before we get started today, I have just a</a:t>
            </a:r>
            <a:r>
              <a:rPr lang="en-US" sz="1200" b="0" i="0" u="none" strike="noStrike" kern="1200" baseline="0" dirty="0" smtClean="0">
                <a:solidFill>
                  <a:schemeClr val="tx1"/>
                </a:solidFill>
                <a:effectLst/>
                <a:latin typeface="+mn-lt"/>
                <a:ea typeface="+mn-ea"/>
                <a:cs typeface="+mn-cs"/>
              </a:rPr>
              <a:t> few housekeeping items to go over. Firstly, w</a:t>
            </a:r>
            <a:r>
              <a:rPr lang="en-US" sz="1200" b="0" i="0" u="none" strike="noStrike" kern="1200" dirty="0" smtClean="0">
                <a:solidFill>
                  <a:schemeClr val="tx1"/>
                </a:solidFill>
                <a:effectLst/>
                <a:latin typeface="+mn-lt"/>
                <a:ea typeface="+mn-ea"/>
                <a:cs typeface="+mn-cs"/>
              </a:rPr>
              <a:t>e </a:t>
            </a:r>
            <a:r>
              <a:rPr lang="en-US" sz="1200" b="0" i="0" u="none" strike="noStrike" kern="1200" dirty="0">
                <a:solidFill>
                  <a:schemeClr val="tx1"/>
                </a:solidFill>
                <a:effectLst/>
                <a:latin typeface="+mn-lt"/>
                <a:ea typeface="+mn-ea"/>
                <a:cs typeface="+mn-cs"/>
              </a:rPr>
              <a:t>are delighted to have so many new people join us today, along with our existing members. </a:t>
            </a:r>
            <a:r>
              <a:rPr lang="en-US" sz="1200" b="0" i="0" kern="1200" dirty="0">
                <a:solidFill>
                  <a:schemeClr val="tx1"/>
                </a:solidFill>
                <a:effectLst/>
                <a:latin typeface="+mn-lt"/>
                <a:ea typeface="+mn-ea"/>
                <a:cs typeface="+mn-cs"/>
              </a:rPr>
              <a:t>​</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For</a:t>
            </a:r>
            <a:r>
              <a:rPr lang="en-US" sz="1200" b="0" i="0" u="none" strike="noStrike" kern="1200" baseline="0" dirty="0" smtClean="0">
                <a:solidFill>
                  <a:schemeClr val="tx1"/>
                </a:solidFill>
                <a:effectLst/>
                <a:latin typeface="+mn-lt"/>
                <a:ea typeface="+mn-ea"/>
                <a:cs typeface="+mn-cs"/>
              </a:rPr>
              <a:t> those of you who may not be as familiar, w</a:t>
            </a:r>
            <a:r>
              <a:rPr lang="en-US" sz="1200" b="0" i="0" u="none" strike="noStrike" kern="1200" dirty="0" smtClean="0">
                <a:solidFill>
                  <a:schemeClr val="tx1"/>
                </a:solidFill>
                <a:effectLst/>
                <a:latin typeface="+mn-lt"/>
                <a:ea typeface="+mn-ea"/>
                <a:cs typeface="+mn-cs"/>
              </a:rPr>
              <a:t>e </a:t>
            </a:r>
            <a:r>
              <a:rPr lang="en-US" sz="1200" b="0" i="0" u="none" strike="noStrike" kern="1200" dirty="0">
                <a:solidFill>
                  <a:schemeClr val="tx1"/>
                </a:solidFill>
                <a:effectLst/>
                <a:latin typeface="+mn-lt"/>
                <a:ea typeface="+mn-ea"/>
                <a:cs typeface="+mn-cs"/>
              </a:rPr>
              <a:t>are the Wisconsin Cancer Collaborative: Wisconsin's statewide comprehensive cancer coalition comprised of 140 organizations working together to reduce the burden of cancer for everyone in Wisconsin. </a:t>
            </a:r>
            <a:r>
              <a:rPr lang="en-US" sz="1200" b="0" i="0" kern="1200" dirty="0" smtClean="0">
                <a:solidFill>
                  <a:schemeClr val="tx1"/>
                </a:solidFill>
                <a:effectLst/>
                <a:latin typeface="+mn-lt"/>
                <a:ea typeface="+mn-ea"/>
                <a:cs typeface="+mn-cs"/>
              </a:rPr>
              <a:t>​If</a:t>
            </a:r>
            <a:r>
              <a:rPr lang="en-US" sz="1200" b="0" i="0" kern="1200" baseline="0" dirty="0" smtClean="0">
                <a:solidFill>
                  <a:schemeClr val="tx1"/>
                </a:solidFill>
                <a:effectLst/>
                <a:latin typeface="+mn-lt"/>
                <a:ea typeface="+mn-ea"/>
                <a:cs typeface="+mn-cs"/>
              </a:rPr>
              <a:t> you are not yet a member, we’d love to have you join, membership is free! If you are interested in join, you can do so at the link on the screen.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9BFA4B-2154-44BE-A145-86D04C50D556}" type="slidenum">
              <a:rPr lang="en-US" smtClean="0"/>
              <a:t>2</a:t>
            </a:fld>
            <a:endParaRPr lang="en-US" dirty="0"/>
          </a:p>
        </p:txBody>
      </p:sp>
    </p:spTree>
    <p:extLst>
      <p:ext uri="{BB962C8B-B14F-4D97-AF65-F5344CB8AC3E}">
        <p14:creationId xmlns:p14="http://schemas.microsoft.com/office/powerpoint/2010/main" val="138428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71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ysClr val="windowText" lastClr="000000">
                  <a:lumMod val="95000"/>
                  <a:lumOff val="5000"/>
                </a:sysClr>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72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55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ysClr val="windowText" lastClr="000000">
                  <a:lumMod val="95000"/>
                  <a:lumOff val="5000"/>
                </a:sysClr>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093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628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2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148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r>
              <a:rPr lang="en-US" b="0" dirty="0"/>
              <a:t>Do also have a Chronic Conditions version – that is in English </a:t>
            </a:r>
            <a:r>
              <a:rPr lang="en-US" b="0"/>
              <a:t>and Spanish – posted on our how-to sheet page as well</a:t>
            </a:r>
            <a:endParaRPr lang="en-US" b="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291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r>
              <a:rPr lang="en-US" b="1" dirty="0"/>
              <a:t>Do a walk-through of the toolkit, how to use the materials, and to contact me for co-branding</a:t>
            </a:r>
            <a:r>
              <a:rPr lang="en-US" b="1"/>
              <a:t>/tailoring.</a:t>
            </a:r>
            <a:endParaRPr lang="en-US" b="1"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53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13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And secondly, for those who are members, it’s membership renewal time!</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smtClean="0">
                <a:solidFill>
                  <a:schemeClr val="tx1"/>
                </a:solidFill>
                <a:effectLst/>
                <a:latin typeface="+mn-lt"/>
                <a:ea typeface="+mn-ea"/>
                <a:cs typeface="+mn-cs"/>
              </a:rPr>
              <a:t>Yesterday</a:t>
            </a:r>
            <a:r>
              <a:rPr lang="en-US" sz="1200" b="0" i="0" kern="1200" baseline="0" dirty="0" smtClean="0">
                <a:solidFill>
                  <a:schemeClr val="tx1"/>
                </a:solidFill>
                <a:effectLst/>
                <a:latin typeface="+mn-lt"/>
                <a:ea typeface="+mn-ea"/>
                <a:cs typeface="+mn-cs"/>
              </a:rPr>
              <a:t> an email went out with instructions on how to renew your membership. It’s easy and quick to do! This year we are asking all members to add a few new pieces of information to your profile including WICP priorities, counties your serve, and the populations your serve. If you have any questions, feel free to send us a message!</a:t>
            </a:r>
          </a:p>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9BFA4B-2154-44BE-A145-86D04C50D556}" type="slidenum">
              <a:rPr lang="en-US" smtClean="0"/>
              <a:t>3</a:t>
            </a:fld>
            <a:endParaRPr lang="en-US" dirty="0"/>
          </a:p>
        </p:txBody>
      </p:sp>
    </p:spTree>
    <p:extLst>
      <p:ext uri="{BB962C8B-B14F-4D97-AF65-F5344CB8AC3E}">
        <p14:creationId xmlns:p14="http://schemas.microsoft.com/office/powerpoint/2010/main" val="2045026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r>
              <a:rPr lang="en-US" dirty="0"/>
              <a:t>Follow and Share Covering Wisconsin on Facebook and Twitter – also partners, who post other things as well, but are good places to follow and re-share</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339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r>
              <a:rPr lang="en-US" b="1" dirty="0"/>
              <a:t>WCC may chime in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 know from a great deal of research on financial toxicity and cancer outcomes that insurance coverage is necessary for screenings and early detection, cancer treatments and care, and the ongoing needs of survivors.”</a:t>
            </a:r>
          </a:p>
          <a:p>
            <a:endParaRPr lang="en-US" b="1"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16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r>
              <a:rPr lang="en-US" dirty="0"/>
              <a:t>Including charity care and programs to help pay for treatment, etc. </a:t>
            </a:r>
          </a:p>
          <a:p>
            <a:endParaRPr lang="en-US" dirty="0"/>
          </a:p>
          <a:p>
            <a:pPr lvl="1">
              <a:buClr>
                <a:srgbClr val="90C226"/>
              </a:buClr>
            </a:pPr>
            <a:r>
              <a:rPr lang="en-US" sz="1200" dirty="0">
                <a:solidFill>
                  <a:sysClr val="windowText" lastClr="000000">
                    <a:lumMod val="95000"/>
                    <a:lumOff val="5000"/>
                  </a:sysClr>
                </a:solidFill>
                <a:latin typeface="Calibri" panose="020F0502020204030204" pitchFamily="34" charset="0"/>
                <a:cs typeface="Calibri" panose="020F0502020204030204" pitchFamily="34" charset="0"/>
              </a:rPr>
              <a:t>Find plans and financial help. </a:t>
            </a:r>
          </a:p>
          <a:p>
            <a:pPr lvl="1">
              <a:buClr>
                <a:srgbClr val="90C226"/>
              </a:buClr>
            </a:pPr>
            <a:r>
              <a:rPr lang="en-US" sz="1200" dirty="0">
                <a:solidFill>
                  <a:sysClr val="windowText" lastClr="000000">
                    <a:lumMod val="95000"/>
                    <a:lumOff val="5000"/>
                  </a:sysClr>
                </a:solidFill>
                <a:latin typeface="Calibri" panose="020F0502020204030204" pitchFamily="34" charset="0"/>
                <a:cs typeface="Calibri" panose="020F0502020204030204" pitchFamily="34" charset="0"/>
              </a:rPr>
              <a:t>Sign up for HealthCare.gov, BadgerCare Plus or Medicaid. </a:t>
            </a:r>
          </a:p>
          <a:p>
            <a:pPr lvl="1">
              <a:buClr>
                <a:srgbClr val="90C226"/>
              </a:buClr>
            </a:pPr>
            <a:r>
              <a:rPr lang="en-US" sz="1200" dirty="0">
                <a:solidFill>
                  <a:sysClr val="windowText" lastClr="000000">
                    <a:lumMod val="95000"/>
                    <a:lumOff val="5000"/>
                  </a:sysClr>
                </a:solidFill>
                <a:latin typeface="Calibri" panose="020F0502020204030204" pitchFamily="34" charset="0"/>
                <a:cs typeface="Calibri" panose="020F0502020204030204" pitchFamily="34" charset="0"/>
              </a:rPr>
              <a:t>Get answers to your health insurance questions. No question is too big or too small. </a:t>
            </a:r>
          </a:p>
          <a:p>
            <a:pPr lvl="1">
              <a:buClr>
                <a:srgbClr val="90C226"/>
              </a:buClr>
            </a:pPr>
            <a:r>
              <a:rPr lang="en-US" sz="1200" dirty="0">
                <a:solidFill>
                  <a:sysClr val="windowText" lastClr="000000">
                    <a:lumMod val="95000"/>
                    <a:lumOff val="5000"/>
                  </a:sysClr>
                </a:solidFill>
                <a:latin typeface="Calibri" panose="020F0502020204030204" pitchFamily="34" charset="0"/>
                <a:cs typeface="Calibri" panose="020F0502020204030204" pitchFamily="34" charset="0"/>
              </a:rPr>
              <a:t>Get help with billing or coverage problems (appeals).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414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620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17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BFA4B-2154-44BE-A145-86D04C50D556}" type="slidenum">
              <a:rPr lang="en-US" smtClean="0"/>
              <a:t>35</a:t>
            </a:fld>
            <a:endParaRPr lang="en-US"/>
          </a:p>
        </p:txBody>
      </p:sp>
    </p:spTree>
    <p:extLst>
      <p:ext uri="{BB962C8B-B14F-4D97-AF65-F5344CB8AC3E}">
        <p14:creationId xmlns:p14="http://schemas.microsoft.com/office/powerpoint/2010/main" val="667721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BFA4B-2154-44BE-A145-86D04C50D556}" type="slidenum">
              <a:rPr lang="en-US" smtClean="0"/>
              <a:t>36</a:t>
            </a:fld>
            <a:endParaRPr lang="en-US"/>
          </a:p>
        </p:txBody>
      </p:sp>
    </p:spTree>
    <p:extLst>
      <p:ext uri="{BB962C8B-B14F-4D97-AF65-F5344CB8AC3E}">
        <p14:creationId xmlns:p14="http://schemas.microsoft.com/office/powerpoint/2010/main" val="2578501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Alex add reminder</a:t>
            </a:r>
          </a:p>
        </p:txBody>
      </p:sp>
      <p:sp>
        <p:nvSpPr>
          <p:cNvPr id="4" name="Slide Number Placeholder 3"/>
          <p:cNvSpPr>
            <a:spLocks noGrp="1"/>
          </p:cNvSpPr>
          <p:nvPr>
            <p:ph type="sldNum" sz="quarter" idx="5"/>
          </p:nvPr>
        </p:nvSpPr>
        <p:spPr/>
        <p:txBody>
          <a:bodyPr/>
          <a:lstStyle/>
          <a:p>
            <a:fld id="{EF9BFA4B-2154-44BE-A145-86D04C50D556}" type="slidenum">
              <a:rPr lang="en-US" smtClean="0"/>
              <a:t>37</a:t>
            </a:fld>
            <a:endParaRPr lang="en-US"/>
          </a:p>
        </p:txBody>
      </p:sp>
    </p:spTree>
    <p:extLst>
      <p:ext uri="{BB962C8B-B14F-4D97-AF65-F5344CB8AC3E}">
        <p14:creationId xmlns:p14="http://schemas.microsoft.com/office/powerpoint/2010/main" val="2643361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a:t>
            </a:r>
            <a:endParaRPr lang="en-US" dirty="0"/>
          </a:p>
        </p:txBody>
      </p:sp>
      <p:sp>
        <p:nvSpPr>
          <p:cNvPr id="4" name="Slide Number Placeholder 3"/>
          <p:cNvSpPr>
            <a:spLocks noGrp="1"/>
          </p:cNvSpPr>
          <p:nvPr>
            <p:ph type="sldNum" sz="quarter" idx="10"/>
          </p:nvPr>
        </p:nvSpPr>
        <p:spPr/>
        <p:txBody>
          <a:bodyPr/>
          <a:lstStyle/>
          <a:p>
            <a:fld id="{EF9BFA4B-2154-44BE-A145-86D04C50D556}" type="slidenum">
              <a:rPr lang="en-US" smtClean="0"/>
              <a:t>38</a:t>
            </a:fld>
            <a:endParaRPr lang="en-US"/>
          </a:p>
        </p:txBody>
      </p:sp>
    </p:spTree>
    <p:extLst>
      <p:ext uri="{BB962C8B-B14F-4D97-AF65-F5344CB8AC3E}">
        <p14:creationId xmlns:p14="http://schemas.microsoft.com/office/powerpoint/2010/main" val="7900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9BFA4B-2154-44BE-A145-86D04C50D556}" type="slidenum">
              <a:rPr lang="en-US" smtClean="0"/>
              <a:t>4</a:t>
            </a:fld>
            <a:endParaRPr lang="en-US" dirty="0"/>
          </a:p>
        </p:txBody>
      </p:sp>
    </p:spTree>
    <p:extLst>
      <p:ext uri="{BB962C8B-B14F-4D97-AF65-F5344CB8AC3E}">
        <p14:creationId xmlns:p14="http://schemas.microsoft.com/office/powerpoint/2010/main" val="318725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Courtney joined the Covering Wisconsin team in 2021. She supports Covering Wisconsin’s current outreach work and identifies and develops new opportunities to reach consumers throughout the state, with a special focus on serving communities most at-risk for lack of coverage and access to care. This includes building and strengthening relationships with partner organizations and community leaders, and identifying mutually beneficial opportunities for partnership. Courtney comes to Covering Wisconsin with a background in social work and experience in program management, stakeholder engagement, and health and public benefits policy. She holds a Master’s of Social Work from UW-Madison and a Bachelor’s of Science in Psychology from UT-Austin.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9BFA4B-2154-44BE-A145-86D04C50D556}" type="slidenum">
              <a:rPr lang="en-US" smtClean="0"/>
              <a:t>5</a:t>
            </a:fld>
            <a:endParaRPr lang="en-US"/>
          </a:p>
        </p:txBody>
      </p:sp>
    </p:spTree>
    <p:extLst>
      <p:ext uri="{BB962C8B-B14F-4D97-AF65-F5344CB8AC3E}">
        <p14:creationId xmlns:p14="http://schemas.microsoft.com/office/powerpoint/2010/main" val="405168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 know from a great deal of research on financial toxicity and cancer outcomes that insurance coverage is necessary for screenings and early detection, cancer treatments and care, and the ongoing needs of survivors.”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88795-8953-49F7-B018-009D385CE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74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711200"/>
            <a:ext cx="6324600" cy="35591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42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77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98DA9CE-F379-E543-B6FD-B9D55E2805E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05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lide Number Placeholder 3"/>
          <p:cNvSpPr>
            <a:spLocks noGrp="1"/>
          </p:cNvSpPr>
          <p:nvPr>
            <p:ph type="sldNum" sz="quarter" idx="4"/>
          </p:nvPr>
        </p:nvSpPr>
        <p:spPr>
          <a:xfrm>
            <a:off x="11097403" y="6383549"/>
            <a:ext cx="711200" cy="365125"/>
          </a:xfrm>
          <a:prstGeom prst="rect">
            <a:avLst/>
          </a:prstGeom>
        </p:spPr>
        <p:txBody>
          <a:bodyPr vert="horz" lIns="91440" tIns="45720" rIns="91440" bIns="45720" rtlCol="0" anchor="ctr"/>
          <a:lstStyle>
            <a:lvl1pPr algn="l">
              <a:defRPr sz="1200" b="1">
                <a:solidFill>
                  <a:schemeClr val="tx1"/>
                </a:solidFill>
                <a:latin typeface="Tahoma" panose="020B0604030504040204" pitchFamily="34" charset="0"/>
                <a:cs typeface="Tahoma" panose="020B0604030504040204" pitchFamily="34" charset="0"/>
              </a:defRPr>
            </a:lvl1pPr>
          </a:lstStyle>
          <a:p>
            <a:fld id="{4E5D9604-D985-46EB-AA54-AB3741AA0FDA}"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9019" y="264160"/>
            <a:ext cx="6807200" cy="2349500"/>
          </a:xfrm>
          <a:prstGeom prst="rect">
            <a:avLst/>
          </a:prstGeom>
        </p:spPr>
      </p:pic>
      <p:sp>
        <p:nvSpPr>
          <p:cNvPr id="3" name="Subtitle 2"/>
          <p:cNvSpPr>
            <a:spLocks noGrp="1"/>
          </p:cNvSpPr>
          <p:nvPr>
            <p:ph type="subTitle" idx="1"/>
          </p:nvPr>
        </p:nvSpPr>
        <p:spPr>
          <a:xfrm>
            <a:off x="2133600" y="4191000"/>
            <a:ext cx="7924800" cy="2057400"/>
          </a:xfrm>
        </p:spPr>
        <p:txBody>
          <a:bodyPr>
            <a:normAutofit/>
          </a:bodyPr>
          <a:lstStyle>
            <a:lvl1pPr marL="0" indent="0" algn="ctr">
              <a:lnSpc>
                <a:spcPct val="100000"/>
              </a:lnSpc>
              <a:buNone/>
              <a:defRPr sz="3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2520E082-3A4E-4FD5-92B0-BADA010BEF8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9202"/>
          <a:stretch/>
        </p:blipFill>
        <p:spPr>
          <a:xfrm>
            <a:off x="0" y="2907376"/>
            <a:ext cx="12192000" cy="350520"/>
          </a:xfrm>
          <a:prstGeom prst="rect">
            <a:avLst/>
          </a:prstGeom>
        </p:spPr>
      </p:pic>
      <p:sp>
        <p:nvSpPr>
          <p:cNvPr id="4" name="Rectangle 3"/>
          <p:cNvSpPr/>
          <p:nvPr userDrawn="1"/>
        </p:nvSpPr>
        <p:spPr>
          <a:xfrm>
            <a:off x="171096" y="5009882"/>
            <a:ext cx="2919834" cy="1373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ow to File an Appeal with a Health Care Insurance Company"/>
          <p:cNvPicPr>
            <a:picLocks noChangeAspect="1" noChangeArrowheads="1"/>
          </p:cNvPicPr>
          <p:nvPr userDrawn="1"/>
        </p:nvPicPr>
        <p:blipFill>
          <a:blip r:embed="rId4">
            <a:extLst>
              <a:ext uri="{BEBA8EAE-BF5A-486C-A8C5-ECC9F3942E4B}">
                <a14:imgProps xmlns:a14="http://schemas.microsoft.com/office/drawing/2010/main">
                  <a14:imgLayer r:embed="rId5">
                    <a14:imgEffect>
                      <a14:backgroundRemoval t="424" b="96398" l="10000" r="90000">
                        <a14:foregroundMark x1="33778" y1="96398" x2="33778" y2="96398"/>
                        <a14:foregroundMark x1="35444" y1="91737" x2="35444" y2="91737"/>
                        <a14:foregroundMark x1="67556" y1="91102" x2="67556" y2="91102"/>
                      </a14:backgroundRemoval>
                    </a14:imgEffect>
                  </a14:imgLayer>
                </a14:imgProps>
              </a:ext>
              <a:ext uri="{28A0092B-C50C-407E-A947-70E740481C1C}">
                <a14:useLocalDpi xmlns:a14="http://schemas.microsoft.com/office/drawing/2010/main" val="0"/>
              </a:ext>
            </a:extLst>
          </a:blip>
          <a:srcRect/>
          <a:stretch>
            <a:fillRect/>
          </a:stretch>
        </p:blipFill>
        <p:spPr bwMode="auto">
          <a:xfrm>
            <a:off x="-1292365" y="3257896"/>
            <a:ext cx="5723504" cy="32059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FCDBA1B-8DCC-4588-B374-6D3991CF30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264106"/>
            <a:ext cx="12267869" cy="3193576"/>
          </a:xfrm>
          <a:prstGeom prst="rect">
            <a:avLst/>
          </a:prstGeom>
        </p:spPr>
      </p:pic>
    </p:spTree>
    <p:extLst>
      <p:ext uri="{BB962C8B-B14F-4D97-AF65-F5344CB8AC3E}">
        <p14:creationId xmlns:p14="http://schemas.microsoft.com/office/powerpoint/2010/main" val="216811956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38CD3A-2963-4EBB-87D8-80806D13B7CD}"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38056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38CD3A-2963-4EBB-87D8-80806D13B7CD}"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240162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38CD3A-2963-4EBB-87D8-80806D13B7CD}"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315293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38CD3A-2963-4EBB-87D8-80806D13B7CD}"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740572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38CD3A-2963-4EBB-87D8-80806D13B7CD}" type="datetimeFigureOut">
              <a:rPr lang="en-US" smtClean="0"/>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399551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38CD3A-2963-4EBB-87D8-80806D13B7CD}" type="datetimeFigureOut">
              <a:rPr lang="en-US" smtClean="0"/>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296025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CD3A-2963-4EBB-87D8-80806D13B7CD}" type="datetimeFigureOut">
              <a:rPr lang="en-US" smtClean="0"/>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295438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38CD3A-2963-4EBB-87D8-80806D13B7CD}"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340581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38CD3A-2963-4EBB-87D8-80806D13B7CD}"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414180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38CD3A-2963-4EBB-87D8-80806D13B7CD}"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190371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8" name="Group 7"/>
          <p:cNvGrpSpPr/>
          <p:nvPr userDrawn="1"/>
        </p:nvGrpSpPr>
        <p:grpSpPr>
          <a:xfrm>
            <a:off x="-2" y="-1"/>
            <a:ext cx="12192002" cy="6858001"/>
            <a:chOff x="-2" y="-1"/>
            <a:chExt cx="12192002" cy="6858001"/>
          </a:xfrm>
        </p:grpSpPr>
        <p:pic>
          <p:nvPicPr>
            <p:cNvPr id="4" name="Picture 3">
              <a:extLst>
                <a:ext uri="{FF2B5EF4-FFF2-40B4-BE49-F238E27FC236}">
                  <a16:creationId xmlns:a16="http://schemas.microsoft.com/office/drawing/2014/main" id="{B49B87F8-129F-42D9-98C9-BB79689097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2002" cy="6858001"/>
            </a:xfrm>
            <a:prstGeom prst="rect">
              <a:avLst/>
            </a:prstGeom>
          </p:spPr>
        </p:pic>
        <p:pic>
          <p:nvPicPr>
            <p:cNvPr id="5" name="Picture 4"/>
            <p:cNvPicPr>
              <a:picLocks noChangeAspect="1"/>
            </p:cNvPicPr>
            <p:nvPr userDrawn="1"/>
          </p:nvPicPr>
          <p:blipFill>
            <a:blip r:embed="rId3"/>
            <a:stretch>
              <a:fillRect/>
            </a:stretch>
          </p:blipFill>
          <p:spPr>
            <a:xfrm>
              <a:off x="2133600" y="381000"/>
              <a:ext cx="7772400" cy="2424363"/>
            </a:xfrm>
            <a:prstGeom prst="rect">
              <a:avLst/>
            </a:prstGeom>
          </p:spPr>
        </p:pic>
        <p:pic>
          <p:nvPicPr>
            <p:cNvPr id="2" name="Picture 1"/>
            <p:cNvPicPr>
              <a:picLocks noChangeAspect="1"/>
            </p:cNvPicPr>
            <p:nvPr userDrawn="1"/>
          </p:nvPicPr>
          <p:blipFill>
            <a:blip r:embed="rId4"/>
            <a:stretch>
              <a:fillRect/>
            </a:stretch>
          </p:blipFill>
          <p:spPr>
            <a:xfrm>
              <a:off x="2819400" y="914400"/>
              <a:ext cx="6096000" cy="1987176"/>
            </a:xfrm>
            <a:prstGeom prst="rect">
              <a:avLst/>
            </a:prstGeom>
          </p:spPr>
        </p:pic>
      </p:grpSp>
      <p:sp>
        <p:nvSpPr>
          <p:cNvPr id="3" name="Subtitle 2"/>
          <p:cNvSpPr>
            <a:spLocks noGrp="1"/>
          </p:cNvSpPr>
          <p:nvPr>
            <p:ph type="subTitle" idx="1"/>
          </p:nvPr>
        </p:nvSpPr>
        <p:spPr>
          <a:xfrm>
            <a:off x="2133600" y="3505200"/>
            <a:ext cx="7924800" cy="2057400"/>
          </a:xfrm>
        </p:spPr>
        <p:txBody>
          <a:bodyPr>
            <a:normAutofit/>
          </a:bodyPr>
          <a:lstStyle>
            <a:lvl1pPr marL="0" indent="0" algn="ctr">
              <a:lnSpc>
                <a:spcPct val="100000"/>
              </a:lnSpc>
              <a:buNone/>
              <a:defRPr sz="3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99836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38CD3A-2963-4EBB-87D8-80806D13B7CD}"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58ED-6CE3-424F-9EF6-A53A1C083972}" type="slidenum">
              <a:rPr lang="en-US" smtClean="0"/>
              <a:t>‹#›</a:t>
            </a:fld>
            <a:endParaRPr lang="en-US"/>
          </a:p>
        </p:txBody>
      </p:sp>
    </p:spTree>
    <p:extLst>
      <p:ext uri="{BB962C8B-B14F-4D97-AF65-F5344CB8AC3E}">
        <p14:creationId xmlns:p14="http://schemas.microsoft.com/office/powerpoint/2010/main" val="3056393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r>
              <a:rPr lang="en-US">
                <a:solidFill>
                  <a:srgbClr val="ACCBF9"/>
                </a:solidFill>
              </a:rPr>
              <a:t>Quarterly Coverage Report     August 2016</a:t>
            </a:r>
          </a:p>
        </p:txBody>
      </p:sp>
      <p:sp>
        <p:nvSpPr>
          <p:cNvPr id="6" name="Footer Placeholder 5"/>
          <p:cNvSpPr>
            <a:spLocks noGrp="1"/>
          </p:cNvSpPr>
          <p:nvPr>
            <p:ph type="ftr" sz="quarter" idx="11"/>
          </p:nvPr>
        </p:nvSpPr>
        <p:spPr/>
        <p:txBody>
          <a:bodyPr/>
          <a:lstStyle/>
          <a:p>
            <a:pPr>
              <a:defRPr/>
            </a:pPr>
            <a:r>
              <a:rPr lang="en-US">
                <a:solidFill>
                  <a:srgbClr val="ACCBF9"/>
                </a:solidFill>
              </a:rPr>
              <a:t>Milwaukee Enrollment Network</a:t>
            </a:r>
          </a:p>
        </p:txBody>
      </p:sp>
      <p:sp>
        <p:nvSpPr>
          <p:cNvPr id="7" name="Slide Number Placeholder 6"/>
          <p:cNvSpPr>
            <a:spLocks noGrp="1"/>
          </p:cNvSpPr>
          <p:nvPr>
            <p:ph type="sldNum" sz="quarter" idx="12"/>
          </p:nvPr>
        </p:nvSpPr>
        <p:spPr/>
        <p:txBody>
          <a:bodyPr/>
          <a:lstStyle/>
          <a:p>
            <a:pPr>
              <a:defRPr/>
            </a:pPr>
            <a:fld id="{1825960E-36F6-AA4D-8DFA-87D7705D2459}" type="slidenum">
              <a:rPr lang="en-US" smtClean="0"/>
              <a:pPr>
                <a:defRPr/>
              </a:pPr>
              <a:t>‹#›</a:t>
            </a:fld>
            <a:endParaRPr lang="en-US"/>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576689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9855201" cy="1143000"/>
          </a:xfrm>
        </p:spPr>
        <p:txBody>
          <a:bodyPr/>
          <a:lstStyle/>
          <a:p>
            <a:r>
              <a:rPr lang="en-US"/>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r>
              <a:rPr lang="en-US">
                <a:solidFill>
                  <a:srgbClr val="ACCBF9"/>
                </a:solidFill>
              </a:rPr>
              <a:t>Quarterly Coverage Report     August 2016</a:t>
            </a:r>
          </a:p>
        </p:txBody>
      </p:sp>
      <p:sp>
        <p:nvSpPr>
          <p:cNvPr id="6" name="Footer Placeholder 5"/>
          <p:cNvSpPr>
            <a:spLocks noGrp="1"/>
          </p:cNvSpPr>
          <p:nvPr>
            <p:ph type="ftr" sz="quarter" idx="11"/>
          </p:nvPr>
        </p:nvSpPr>
        <p:spPr/>
        <p:txBody>
          <a:bodyPr/>
          <a:lstStyle/>
          <a:p>
            <a:pPr>
              <a:defRPr/>
            </a:pPr>
            <a:r>
              <a:rPr lang="en-US">
                <a:solidFill>
                  <a:srgbClr val="ACCBF9"/>
                </a:solidFill>
              </a:rPr>
              <a:t>Milwaukee Enrollment Network</a:t>
            </a:r>
          </a:p>
        </p:txBody>
      </p:sp>
      <p:sp>
        <p:nvSpPr>
          <p:cNvPr id="7" name="Slide Number Placeholder 6"/>
          <p:cNvSpPr>
            <a:spLocks noGrp="1"/>
          </p:cNvSpPr>
          <p:nvPr>
            <p:ph type="sldNum" sz="quarter" idx="12"/>
          </p:nvPr>
        </p:nvSpPr>
        <p:spPr/>
        <p:txBody>
          <a:bodyPr/>
          <a:lstStyle/>
          <a:p>
            <a:pPr>
              <a:defRPr/>
            </a:pPr>
            <a:fld id="{1825960E-36F6-AA4D-8DFA-87D7705D2459}" type="slidenum">
              <a:rPr lang="en-US" smtClean="0"/>
              <a:pPr>
                <a:defRPr/>
              </a:pPr>
              <a:t>‹#›</a:t>
            </a:fld>
            <a:endParaRPr lang="en-US"/>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40028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321595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81000"/>
            <a:ext cx="10464800" cy="1143000"/>
          </a:xfrm>
        </p:spPr>
        <p:txBody>
          <a:bodyPr/>
          <a:lstStyle>
            <a:lvl1pPr>
              <a:defRPr>
                <a:solidFill>
                  <a:srgbClr val="00247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b="0"/>
            </a:lvl1pPr>
          </a:lstStyle>
          <a:p>
            <a:pPr lvl="0"/>
            <a:r>
              <a:rPr lang="en-US"/>
              <a:t>Click to edit Master text styles</a:t>
            </a:r>
          </a:p>
        </p:txBody>
      </p:sp>
    </p:spTree>
    <p:extLst>
      <p:ext uri="{BB962C8B-B14F-4D97-AF65-F5344CB8AC3E}">
        <p14:creationId xmlns:p14="http://schemas.microsoft.com/office/powerpoint/2010/main" val="25880171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81000"/>
            <a:ext cx="10564969" cy="1143000"/>
          </a:xfrm>
        </p:spPr>
        <p:txBody>
          <a:bodyPr/>
          <a:lstStyle/>
          <a:p>
            <a:r>
              <a:rPr lang="en-US"/>
              <a:t>Click to edit Master title style</a:t>
            </a:r>
          </a:p>
        </p:txBody>
      </p:sp>
      <p:sp>
        <p:nvSpPr>
          <p:cNvPr id="3" name="Content Placeholder 2"/>
          <p:cNvSpPr>
            <a:spLocks noGrp="1"/>
          </p:cNvSpPr>
          <p:nvPr>
            <p:ph sz="half" idx="1"/>
          </p:nvPr>
        </p:nvSpPr>
        <p:spPr>
          <a:xfrm>
            <a:off x="812800" y="1722438"/>
            <a:ext cx="4978400" cy="36877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722438"/>
            <a:ext cx="5078569"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884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81000"/>
            <a:ext cx="10566400" cy="1143000"/>
          </a:xfrm>
        </p:spPr>
        <p:txBody>
          <a:bodyPr/>
          <a:lstStyle/>
          <a:p>
            <a:r>
              <a:rPr lang="en-US"/>
              <a:t>Click to edit Master title style</a:t>
            </a:r>
          </a:p>
        </p:txBody>
      </p:sp>
    </p:spTree>
    <p:extLst>
      <p:ext uri="{BB962C8B-B14F-4D97-AF65-F5344CB8AC3E}">
        <p14:creationId xmlns:p14="http://schemas.microsoft.com/office/powerpoint/2010/main" val="38364950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669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2779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2" name="Group 1"/>
          <p:cNvGrpSpPr/>
          <p:nvPr userDrawn="1"/>
        </p:nvGrpSpPr>
        <p:grpSpPr>
          <a:xfrm>
            <a:off x="0" y="0"/>
            <a:ext cx="12192000" cy="6857999"/>
            <a:chOff x="0" y="1"/>
            <a:chExt cx="12192000" cy="6857999"/>
          </a:xfrm>
        </p:grpSpPr>
        <p:pic>
          <p:nvPicPr>
            <p:cNvPr id="3" name="Picture 2">
              <a:extLst>
                <a:ext uri="{FF2B5EF4-FFF2-40B4-BE49-F238E27FC236}">
                  <a16:creationId xmlns:a16="http://schemas.microsoft.com/office/drawing/2014/main" id="{56C0C1FE-11F1-4ECD-918E-2FF2F842BF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Picture 3"/>
            <p:cNvPicPr>
              <a:picLocks noChangeAspect="1"/>
            </p:cNvPicPr>
            <p:nvPr userDrawn="1"/>
          </p:nvPicPr>
          <p:blipFill>
            <a:blip r:embed="rId3"/>
            <a:stretch>
              <a:fillRect/>
            </a:stretch>
          </p:blipFill>
          <p:spPr>
            <a:xfrm>
              <a:off x="3733800" y="3276600"/>
              <a:ext cx="5071598" cy="1653241"/>
            </a:xfrm>
            <a:prstGeom prst="rect">
              <a:avLst/>
            </a:prstGeom>
          </p:spPr>
        </p:pic>
      </p:grpSp>
    </p:spTree>
    <p:extLst>
      <p:ext uri="{BB962C8B-B14F-4D97-AF65-F5344CB8AC3E}">
        <p14:creationId xmlns:p14="http://schemas.microsoft.com/office/powerpoint/2010/main" val="21549913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44A95A-3ACC-4D1E-B269-7D97E364C22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3FF06C09-6148-46B2-8BE7-FB57802B3FE2}"/>
              </a:ext>
            </a:extLst>
          </p:cNvPr>
          <p:cNvSpPr/>
          <p:nvPr userDrawn="1"/>
        </p:nvSpPr>
        <p:spPr>
          <a:xfrm>
            <a:off x="0" y="1548386"/>
            <a:ext cx="12192000" cy="4876800"/>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a:t>
            </a:r>
          </a:p>
        </p:txBody>
      </p:sp>
      <p:sp>
        <p:nvSpPr>
          <p:cNvPr id="10" name="Footer Placeholder 4">
            <a:extLst>
              <a:ext uri="{FF2B5EF4-FFF2-40B4-BE49-F238E27FC236}">
                <a16:creationId xmlns:a16="http://schemas.microsoft.com/office/drawing/2014/main" id="{3D4D1F5F-7CC3-450B-8C99-CF948B07D696}"/>
              </a:ext>
            </a:extLst>
          </p:cNvPr>
          <p:cNvSpPr txBox="1">
            <a:spLocks/>
          </p:cNvSpPr>
          <p:nvPr userDrawn="1"/>
        </p:nvSpPr>
        <p:spPr>
          <a:xfrm>
            <a:off x="7315200" y="6492876"/>
            <a:ext cx="3759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Arial" panose="020B0604020202020204" pitchFamily="34" charset="0"/>
                <a:cs typeface="Arial" panose="020B0604020202020204" pitchFamily="34" charset="0"/>
              </a:rPr>
              <a:t>WISCONSIN CANCER COLLABORATIVE – </a:t>
            </a:r>
            <a:r>
              <a:rPr lang="en-US" sz="800" dirty="0" smtClean="0">
                <a:latin typeface="Arial" panose="020B0604020202020204" pitchFamily="34" charset="0"/>
                <a:cs typeface="Arial" panose="020B0604020202020204" pitchFamily="34" charset="0"/>
              </a:rPr>
              <a:t>7/8/2021</a:t>
            </a:r>
            <a:endParaRPr lang="en-US" sz="800"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62B200E5-0AE5-4DAE-971B-685330E723F5}"/>
              </a:ext>
            </a:extLst>
          </p:cNvPr>
          <p:cNvSpPr txBox="1">
            <a:spLocks/>
          </p:cNvSpPr>
          <p:nvPr userDrawn="1"/>
        </p:nvSpPr>
        <p:spPr>
          <a:xfrm>
            <a:off x="11379200" y="6492876"/>
            <a:ext cx="711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Tahoma" panose="020B0604030504040204" pitchFamily="34" charset="0"/>
                <a:ea typeface="+mn-ea"/>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5D9604-D985-46EB-AA54-AB3741AA0FDA}" type="slidenum">
              <a:rPr lang="en-US" sz="1100" b="1" i="0" smtClean="0">
                <a:latin typeface="Arial Black" panose="020B0604020202020204" pitchFamily="34" charset="0"/>
                <a:cs typeface="Arial Black" panose="020B0604020202020204" pitchFamily="34" charset="0"/>
              </a:rPr>
              <a:pPr/>
              <a:t>‹#›</a:t>
            </a:fld>
            <a:endParaRPr lang="en-US" sz="1100" b="1" i="0">
              <a:latin typeface="Arial Black" panose="020B0604020202020204" pitchFamily="34" charset="0"/>
              <a:cs typeface="Arial Black" panose="020B0604020202020204" pitchFamily="34" charset="0"/>
            </a:endParaRPr>
          </a:p>
        </p:txBody>
      </p:sp>
      <p:sp>
        <p:nvSpPr>
          <p:cNvPr id="2" name="Title Placeholder 1"/>
          <p:cNvSpPr>
            <a:spLocks noGrp="1"/>
          </p:cNvSpPr>
          <p:nvPr>
            <p:ph type="title"/>
          </p:nvPr>
        </p:nvSpPr>
        <p:spPr>
          <a:xfrm>
            <a:off x="812800" y="381000"/>
            <a:ext cx="7924800" cy="1143000"/>
          </a:xfrm>
          <a:prstGeom prst="rect">
            <a:avLst/>
          </a:prstGeom>
        </p:spPr>
        <p:txBody>
          <a:bodyPr vert="horz" lIns="91440" tIns="45720" rIns="91440" bIns="45720" rtlCol="0" anchor="t">
            <a:noAutofit/>
          </a:bodyPr>
          <a:lstStyle/>
          <a:p>
            <a:r>
              <a:rPr lang="en-US"/>
              <a:t>Click to edit Master title styles</a:t>
            </a:r>
          </a:p>
        </p:txBody>
      </p:sp>
      <p:sp>
        <p:nvSpPr>
          <p:cNvPr id="3" name="Text Placeholder 2"/>
          <p:cNvSpPr>
            <a:spLocks noGrp="1"/>
          </p:cNvSpPr>
          <p:nvPr>
            <p:ph type="body" idx="1"/>
          </p:nvPr>
        </p:nvSpPr>
        <p:spPr>
          <a:xfrm>
            <a:off x="812800" y="1722438"/>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533400" y="5428743"/>
            <a:ext cx="3429000" cy="996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2">
            <a:extLst>
              <a:ext uri="{BEBA8EAE-BF5A-486C-A8C5-ECC9F3942E4B}">
                <a14:imgProps xmlns:a14="http://schemas.microsoft.com/office/drawing/2010/main">
                  <a14:imgLayer r:embed="rId13">
                    <a14:imgEffect>
                      <a14:backgroundRemoval t="0" b="98844" l="0" r="100000">
                        <a14:foregroundMark x1="18657" y1="44509" x2="18657" y2="44509"/>
                        <a14:foregroundMark x1="13993" y1="67052" x2="13993" y2="67052"/>
                        <a14:foregroundMark x1="28731" y1="64740" x2="28731" y2="64740"/>
                        <a14:foregroundMark x1="37500" y1="31214" x2="37500" y2="31214"/>
                        <a14:foregroundMark x1="41418" y1="27746" x2="41418" y2="27746"/>
                        <a14:foregroundMark x1="44030" y1="24277" x2="44030" y2="24277"/>
                        <a14:foregroundMark x1="20149" y1="72832" x2="20149" y2="72832"/>
                        <a14:foregroundMark x1="47948" y1="14451" x2="47948" y2="14451"/>
                        <a14:foregroundMark x1="47575" y1="25434" x2="47575" y2="25434"/>
                        <a14:foregroundMark x1="52239" y1="32370" x2="52239" y2="32370"/>
                        <a14:foregroundMark x1="54851" y1="25434" x2="54851" y2="25434"/>
                        <a14:foregroundMark x1="59142" y1="21965" x2="59142" y2="21965"/>
                        <a14:foregroundMark x1="63246" y1="23121" x2="63246" y2="23121"/>
                        <a14:foregroundMark x1="69403" y1="21965" x2="69403" y2="21965"/>
                        <a14:foregroundMark x1="72948" y1="26590" x2="72948" y2="26590"/>
                        <a14:foregroundMark x1="79478" y1="24277" x2="79478" y2="24277"/>
                        <a14:foregroundMark x1="76866" y1="13295" x2="76866" y2="13295"/>
                        <a14:foregroundMark x1="77239" y1="26590" x2="77239" y2="26590"/>
                        <a14:foregroundMark x1="40672" y1="43353" x2="40672" y2="43353"/>
                        <a14:foregroundMark x1="46455" y1="54913" x2="46455" y2="54913"/>
                        <a14:foregroundMark x1="51866" y1="47977" x2="51866" y2="47977"/>
                        <a14:foregroundMark x1="56343" y1="49133" x2="56343" y2="49133"/>
                        <a14:foregroundMark x1="62500" y1="47977" x2="62500" y2="47977"/>
                        <a14:foregroundMark x1="67164" y1="47977" x2="67164" y2="47977"/>
                        <a14:foregroundMark x1="40672" y1="87283" x2="40672" y2="87283"/>
                        <a14:foregroundMark x1="46455" y1="78035" x2="46455" y2="78035"/>
                        <a14:foregroundMark x1="49067" y1="79191" x2="49067" y2="79191"/>
                        <a14:foregroundMark x1="52239" y1="81503" x2="52239" y2="81503"/>
                        <a14:foregroundMark x1="58396" y1="81503" x2="58396" y2="81503"/>
                        <a14:foregroundMark x1="64552" y1="81503" x2="64552" y2="81503"/>
                        <a14:foregroundMark x1="71082" y1="84971" x2="71082" y2="84971"/>
                        <a14:foregroundMark x1="72948" y1="83815" x2="72948" y2="83815"/>
                        <a14:foregroundMark x1="80224" y1="82659" x2="80224" y2="82659"/>
                        <a14:foregroundMark x1="83022" y1="82659" x2="83022" y2="82659"/>
                        <a14:foregroundMark x1="87127" y1="83815" x2="87127" y2="83815"/>
                        <a14:foregroundMark x1="86754" y1="68208" x2="86754" y2="68208"/>
                        <a14:foregroundMark x1="91045" y1="87283" x2="91045" y2="87283"/>
                        <a14:foregroundMark x1="95709" y1="83815" x2="95709" y2="83815"/>
                        <a14:foregroundMark x1="20896" y1="87283" x2="20896" y2="87283"/>
                        <a14:foregroundMark x1="11754" y1="86127" x2="11754" y2="86127"/>
                        <a14:foregroundMark x1="8209" y1="38150" x2="8209" y2="38150"/>
                        <a14:backgroundMark x1="95709" y1="49133" x2="95709" y2="49133"/>
                        <a14:backgroundMark x1="80597" y1="51445" x2="80597" y2="51445"/>
                        <a14:backgroundMark x1="15672" y1="84971" x2="15672" y2="84971"/>
                        <a14:backgroundMark x1="27052" y1="51445" x2="27052" y2="51445"/>
                        <a14:backgroundMark x1="27612" y1="82659" x2="27612" y2="82659"/>
                        <a14:backgroundMark x1="7090" y1="76301" x2="7090" y2="76301"/>
                        <a14:backgroundMark x1="6716" y1="16763" x2="6716" y2="16763"/>
                      </a14:backgroundRemoval>
                    </a14:imgEffect>
                  </a14:imgLayer>
                </a14:imgProps>
              </a:ext>
              <a:ext uri="{28A0092B-C50C-407E-A947-70E740481C1C}">
                <a14:useLocalDpi xmlns:a14="http://schemas.microsoft.com/office/drawing/2010/main" val="0"/>
              </a:ext>
            </a:extLst>
          </a:blip>
          <a:stretch>
            <a:fillRect/>
          </a:stretch>
        </p:blipFill>
        <p:spPr>
          <a:xfrm>
            <a:off x="152400" y="5606640"/>
            <a:ext cx="2262208" cy="730153"/>
          </a:xfrm>
          <a:prstGeom prst="rect">
            <a:avLst/>
          </a:prstGeom>
        </p:spPr>
      </p:pic>
    </p:spTree>
    <p:extLst>
      <p:ext uri="{BB962C8B-B14F-4D97-AF65-F5344CB8AC3E}">
        <p14:creationId xmlns:p14="http://schemas.microsoft.com/office/powerpoint/2010/main" val="34505507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2" r:id="rId4"/>
    <p:sldLayoutId id="2147483652" r:id="rId5"/>
    <p:sldLayoutId id="2147483654" r:id="rId6"/>
    <p:sldLayoutId id="2147483655" r:id="rId7"/>
    <p:sldLayoutId id="2147483651" r:id="rId8"/>
    <p:sldLayoutId id="2147483663"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500" b="1" i="1" kern="1200">
          <a:solidFill>
            <a:srgbClr val="00247F"/>
          </a:solidFill>
          <a:latin typeface="Arial" panose="020B0604020202020204" pitchFamily="34" charset="0"/>
          <a:ea typeface="+mj-ea"/>
          <a:cs typeface="Arial" panose="020B0604020202020204" pitchFamily="34" charset="0"/>
        </a:defRPr>
      </a:lvl1pPr>
    </p:titleStyle>
    <p:bodyStyle>
      <a:lvl1pPr marL="344488" indent="-344488" algn="l" defTabSz="914400" rtl="0" eaLnBrk="1" latinLnBrk="0" hangingPunct="1">
        <a:spcBef>
          <a:spcPct val="20000"/>
        </a:spcBef>
        <a:buFont typeface="Arial" panose="020B0604020202020204" pitchFamily="34" charset="0"/>
        <a:buChar char="•"/>
        <a:defRPr sz="2800" b="1" kern="1200">
          <a:solidFill>
            <a:srgbClr val="3275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8CD3A-2963-4EBB-87D8-80806D13B7CD}" type="datetimeFigureOut">
              <a:rPr lang="en-US" smtClean="0"/>
              <a:t>7/9/2021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158ED-6CE3-424F-9EF6-A53A1C083972}" type="slidenum">
              <a:rPr lang="en-US" smtClean="0"/>
              <a:t>‹#›</a:t>
            </a:fld>
            <a:endParaRPr lang="en-US"/>
          </a:p>
        </p:txBody>
      </p:sp>
    </p:spTree>
    <p:extLst>
      <p:ext uri="{BB962C8B-B14F-4D97-AF65-F5344CB8AC3E}">
        <p14:creationId xmlns:p14="http://schemas.microsoft.com/office/powerpoint/2010/main" val="39306134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39364" y="6505278"/>
            <a:ext cx="301366" cy="297389"/>
          </a:xfrm>
          <a:prstGeom prst="rect">
            <a:avLst/>
          </a:prstGeom>
          <a:ln w="12700">
            <a:miter lim="400000"/>
          </a:ln>
        </p:spPr>
        <p:txBody>
          <a:bodyPr wrap="none" lIns="50800" tIns="50800" rIns="50800" bIns="50800">
            <a:spAutoFit/>
          </a:bodyPr>
          <a:lstStyle>
            <a:lvl1pPr>
              <a:defRPr sz="1266">
                <a:latin typeface="Helvetica Light"/>
                <a:ea typeface="Helvetica Light"/>
                <a:cs typeface="Helvetica Light"/>
                <a:sym typeface="Helvetica Light"/>
              </a:defRPr>
            </a:lvl1pPr>
          </a:lstStyle>
          <a:p>
            <a:pPr algn="ctr" defTabSz="410751" hangingPunct="0"/>
            <a:fld id="{86CB4B4D-7CA3-9044-876B-883B54F8677D}" type="slidenum">
              <a:rPr lang="en-US" kern="0" smtClean="0">
                <a:solidFill>
                  <a:srgbClr val="000000"/>
                </a:solidFill>
              </a:rPr>
              <a:pPr algn="ctr" defTabSz="410751" hangingPunct="0"/>
              <a:t>‹#›</a:t>
            </a:fld>
            <a:endParaRPr lang="en-US" kern="0">
              <a:solidFill>
                <a:srgbClr val="000000"/>
              </a:solidFill>
            </a:endParaRPr>
          </a:p>
        </p:txBody>
      </p:sp>
    </p:spTree>
    <p:extLst>
      <p:ext uri="{BB962C8B-B14F-4D97-AF65-F5344CB8AC3E}">
        <p14:creationId xmlns:p14="http://schemas.microsoft.com/office/powerpoint/2010/main" val="3579092584"/>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8250" advClick="0"/>
    </mc:Choice>
    <mc:Fallback xmlns="">
      <p:transition spd="slow" advClick="0"/>
    </mc:Fallback>
  </mc:AlternateContent>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hyperlink" Target="http://www.coveringwi.org/enro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hs.wisconsin.gov/adrc/consumer/index.ht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kff.org/health-reform/issue-brief/impact-of-key-provisions-of-the-house-covid-19-relief-proposal-on-marketplace-premiums/?utm_campaign=KFF-2021-Coronavirus&amp;utm_medium=email&amp;_hsmi=111785234&amp;_hsenc=p2ANqtz-__T_gvuKhEL9XDSrHDnIqR5ee2T5KLsYT9qGgMjj9H5u87jROPjpN720OfGT_KpaSIkgnXQRO0pdw1PCM7q6qIZBiwvw&amp;utm_content=111785234&amp;utm_source=hs_email"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hyperlink" Target="https://www.kff.org/interactive/subsidy-calculato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wicancer.org/join/" TargetMode="External"/><Relationship Id="rId5" Type="http://schemas.openxmlformats.org/officeDocument/2006/relationships/image" Target="../media/image12.png"/><Relationship Id="rId4" Type="http://schemas.openxmlformats.org/officeDocument/2006/relationships/hyperlink" Target="http://www.wicancer.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ac72af76-3ad0-4b89-8504-21f337a04378.filesusr.com/ugd/c73b28_abfdcec733a24e9bafe09c86b7376420.pdf" TargetMode="External"/><Relationship Id="rId7" Type="http://schemas.openxmlformats.org/officeDocument/2006/relationships/hyperlink" Target="http://www.coveringwi.org/learn"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hyperlink" Target="https://ac72af76-3ad0-4b89-8504-21f337a04378.filesusr.com/ugd/c73b28_0e49d0a32e2d43769902e9b8269aa017.pdf" TargetMode="External"/><Relationship Id="rId5" Type="http://schemas.openxmlformats.org/officeDocument/2006/relationships/hyperlink" Target="https://ac72af76-3ad0-4b89-8504-21f337a04378.filesusr.com/ugd/c73b28_a59afcca0f1c479586f8172895821377.pdf" TargetMode="External"/><Relationship Id="rId4" Type="http://schemas.openxmlformats.org/officeDocument/2006/relationships/hyperlink" Target="https://ac72af76-3ad0-4b89-8504-21f337a04378.filesusr.com/ugd/c73b28_ac5d72d8837c4e6481c151ea07f5bacd.pdf" TargetMode="External"/><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https://wicancer.org/resources/how-to-sheets/"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uwmadison.app.box.com/s/hyepulnnv02g3gydozbwdyxfeveik7h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overingwi.org/toolkit"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hyperlink" Target="https://wiscovered.com/media-toolkit"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www.wicancer.org/2021renewal/"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hyperlink" Target="https://www.facebook.com/Wisconsin.Comm.Insurance" TargetMode="External"/><Relationship Id="rId13" Type="http://schemas.openxmlformats.org/officeDocument/2006/relationships/hyperlink" Target="https://twitter.com/CuidadoDeSalud" TargetMode="External"/><Relationship Id="rId3" Type="http://schemas.openxmlformats.org/officeDocument/2006/relationships/hyperlink" Target="https://www.facebook.com/coveringwi" TargetMode="External"/><Relationship Id="rId7" Type="http://schemas.openxmlformats.org/officeDocument/2006/relationships/image" Target="../media/image33.png"/><Relationship Id="rId12" Type="http://schemas.openxmlformats.org/officeDocument/2006/relationships/hyperlink" Target="https://www.facebook.com/Cuidadodesaludgov"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32.png"/><Relationship Id="rId11" Type="http://schemas.openxmlformats.org/officeDocument/2006/relationships/hyperlink" Target="https://twitter.com/HealthCareGov" TargetMode="External"/><Relationship Id="rId5" Type="http://schemas.openxmlformats.org/officeDocument/2006/relationships/image" Target="../media/image31.JPG"/><Relationship Id="rId10" Type="http://schemas.openxmlformats.org/officeDocument/2006/relationships/hyperlink" Target="https://www.facebook.com/Healthcare.gov" TargetMode="External"/><Relationship Id="rId4" Type="http://schemas.openxmlformats.org/officeDocument/2006/relationships/hyperlink" Target="https://twitter.com/coveringwi" TargetMode="External"/><Relationship Id="rId9" Type="http://schemas.openxmlformats.org/officeDocument/2006/relationships/hyperlink" Target="https://twitter.com/wisconsinoc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hyperlink" Target="http://www.coveringwi.org/enrol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ac72af76-3ad0-4b89-8504-21f337a04378.filesusr.com/ugd/c73b28_2fd3837a64744958b6a0fc47a2db25b3.pdf"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hyperlink" Target="mailto:charris2@wisc.edu" TargetMode="External"/><Relationship Id="rId5" Type="http://schemas.openxmlformats.org/officeDocument/2006/relationships/image" Target="../media/image34.png"/><Relationship Id="rId4" Type="http://schemas.openxmlformats.org/officeDocument/2006/relationships/hyperlink" Target="http://www.coveringwi.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www.wicancer.org/resources/how-to-sheet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wicancer.org/events/webinars/" TargetMode="Externa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www.wicancer.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64390" y="3748551"/>
            <a:ext cx="8209966" cy="1219200"/>
          </a:xfrm>
        </p:spPr>
        <p:txBody>
          <a:bodyPr>
            <a:noAutofit/>
          </a:bodyPr>
          <a:lstStyle/>
          <a:p>
            <a:r>
              <a:rPr lang="en-US" sz="4400" dirty="0"/>
              <a:t>Health Insurance Access and the Impact on Cancer Outcomes</a:t>
            </a:r>
          </a:p>
          <a:p>
            <a:endParaRPr lang="en-US" sz="6000" dirty="0" smtClean="0"/>
          </a:p>
          <a:p>
            <a:endParaRPr lang="en-US" sz="4800" i="1" dirty="0"/>
          </a:p>
        </p:txBody>
      </p:sp>
      <p:sp>
        <p:nvSpPr>
          <p:cNvPr id="96275" name="Rectangle 19"/>
          <p:cNvSpPr>
            <a:spLocks noChangeArrowheads="1"/>
          </p:cNvSpPr>
          <p:nvPr/>
        </p:nvSpPr>
        <p:spPr bwMode="auto">
          <a:xfrm>
            <a:off x="3352800" y="3886200"/>
            <a:ext cx="6553200" cy="533400"/>
          </a:xfrm>
          <a:prstGeom prst="rect">
            <a:avLst/>
          </a:prstGeom>
          <a:noFill/>
          <a:ln w="9525">
            <a:noFill/>
            <a:miter lim="800000"/>
            <a:headEnd/>
            <a:tailEnd/>
          </a:ln>
          <a:effectLst/>
        </p:spPr>
        <p:txBody>
          <a:bodyPr anchor="ctr"/>
          <a:lstStyle/>
          <a:p>
            <a:pPr>
              <a:spcBef>
                <a:spcPct val="0"/>
              </a:spcBef>
            </a:pPr>
            <a:endParaRPr lang="en-US" sz="2400" dirty="0">
              <a:solidFill>
                <a:schemeClr val="tx2"/>
              </a:solidFill>
            </a:endParaRPr>
          </a:p>
        </p:txBody>
      </p:sp>
      <p:sp>
        <p:nvSpPr>
          <p:cNvPr id="7" name="Subtitle 2">
            <a:extLst>
              <a:ext uri="{FF2B5EF4-FFF2-40B4-BE49-F238E27FC236}">
                <a16:creationId xmlns:a16="http://schemas.microsoft.com/office/drawing/2014/main" id="{33A193C6-9D6A-4F1C-BF8A-6523E9AE3F2B}"/>
              </a:ext>
            </a:extLst>
          </p:cNvPr>
          <p:cNvSpPr txBox="1">
            <a:spLocks/>
          </p:cNvSpPr>
          <p:nvPr/>
        </p:nvSpPr>
        <p:spPr>
          <a:xfrm>
            <a:off x="3064390" y="5060084"/>
            <a:ext cx="8321923" cy="12192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Font typeface="Arial" panose="020B0604020202020204" pitchFamily="34" charset="0"/>
              <a:buNone/>
              <a:defRPr sz="3500" b="1" kern="1200">
                <a:solidFill>
                  <a:schemeClr val="bg1"/>
                </a:solidFill>
                <a:latin typeface="Gotham Bold" panose="02000803030000020004" pitchFamily="2" charset="0"/>
                <a:ea typeface="+mn-ea"/>
                <a:cs typeface="Tahoma" panose="020B0604030504040204" pitchFamily="34" charset="0"/>
              </a:defRPr>
            </a:lvl1pPr>
            <a:lvl2pPr marL="457200" indent="0" algn="ctr" defTabSz="914400" rtl="0" eaLnBrk="1" latinLnBrk="0" hangingPunct="1">
              <a:spcBef>
                <a:spcPct val="20000"/>
              </a:spcBef>
              <a:buFont typeface="Tahoma" panose="020B0604030504040204" pitchFamily="34" charset="0"/>
              <a:buNone/>
              <a:defRPr sz="2000" kern="1200">
                <a:solidFill>
                  <a:schemeClr val="tx1">
                    <a:tint val="75000"/>
                  </a:schemeClr>
                </a:solidFill>
                <a:latin typeface="Gotham Book" pitchFamily="50" charset="0"/>
                <a:ea typeface="+mn-ea"/>
                <a:cs typeface="Gotham Book" pitchFamily="50" charset="0"/>
              </a:defRPr>
            </a:lvl2pPr>
            <a:lvl3pPr marL="914400" indent="0" algn="ctr" defTabSz="914400" rtl="0" eaLnBrk="1" latinLnBrk="0" hangingPunct="1">
              <a:spcBef>
                <a:spcPct val="20000"/>
              </a:spcBef>
              <a:buFont typeface="Tahoma" panose="020B0604030504040204" pitchFamily="34" charset="0"/>
              <a:buNone/>
              <a:defRPr sz="2000" kern="1200">
                <a:solidFill>
                  <a:schemeClr val="tx1">
                    <a:tint val="75000"/>
                  </a:schemeClr>
                </a:solidFill>
                <a:latin typeface="Gotham Book" pitchFamily="50" charset="0"/>
                <a:ea typeface="+mn-ea"/>
                <a:cs typeface="Gotham Book" pitchFamily="50"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otham Book" pitchFamily="50" charset="0"/>
                <a:ea typeface="+mn-ea"/>
                <a:cs typeface="Gotham Book" pitchFamily="50"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otham Book" pitchFamily="50" charset="0"/>
                <a:ea typeface="+mn-ea"/>
                <a:cs typeface="Gotham Book" pitchFamily="50"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800" b="0" i="1" dirty="0">
              <a:solidFill>
                <a:srgbClr val="F7F8F9"/>
              </a:solidFill>
              <a:latin typeface="Arial" panose="020B0604020202020204" pitchFamily="34" charset="0"/>
              <a:cs typeface="Arial" panose="020B0604020202020204" pitchFamily="34" charset="0"/>
            </a:endParaRPr>
          </a:p>
        </p:txBody>
      </p:sp>
      <p:sp>
        <p:nvSpPr>
          <p:cNvPr id="2" name="Rectangle 1"/>
          <p:cNvSpPr/>
          <p:nvPr/>
        </p:nvSpPr>
        <p:spPr>
          <a:xfrm>
            <a:off x="7980654" y="6094618"/>
            <a:ext cx="4006161" cy="369332"/>
          </a:xfrm>
          <a:prstGeom prst="rect">
            <a:avLst/>
          </a:prstGeom>
        </p:spPr>
        <p:txBody>
          <a:bodyPr wrap="none" anchor="t">
            <a:spAutoFit/>
          </a:bodyPr>
          <a:lstStyle/>
          <a:p>
            <a:r>
              <a:rPr lang="en-US" b="1" i="1" dirty="0" smtClean="0">
                <a:solidFill>
                  <a:srgbClr val="F7F8F9"/>
                </a:solidFill>
                <a:latin typeface="Arial"/>
                <a:cs typeface="Arial"/>
              </a:rPr>
              <a:t>Thursday, July 8, 2021, 10:00-11:00</a:t>
            </a:r>
            <a:endParaRPr lang="en-US" b="1"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3473" y="0"/>
            <a:ext cx="11701669"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Covering Wisconsin Health Insurance Navigators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pic>
        <p:nvPicPr>
          <p:cNvPr id="7"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Content Placeholder 1"/>
          <p:cNvSpPr txBox="1">
            <a:spLocks/>
          </p:cNvSpPr>
          <p:nvPr/>
        </p:nvSpPr>
        <p:spPr>
          <a:xfrm>
            <a:off x="1212272" y="1438068"/>
            <a:ext cx="9220201" cy="4804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Talk to a Navigator to:</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Find plans and financial help.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Sign up for HealthCare.gov, </a:t>
            </a:r>
            <a:r>
              <a:rPr kumimoji="0" lang="en-US" sz="2400" b="0" i="0" u="none" strike="noStrike" kern="1200" cap="none" spc="0" normalizeH="0" baseline="0" noProof="0" dirty="0" err="1">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BadgerCare</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Plus or Medicaid.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Get answers to your health insurance questions. No question is too big or too small.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Get help with billing or coverage problems, including appeals.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5276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11677324"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Referring to an Enrollment Assister</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5" name="Content Placeholder 1"/>
          <p:cNvSpPr txBox="1">
            <a:spLocks/>
          </p:cNvSpPr>
          <p:nvPr/>
        </p:nvSpPr>
        <p:spPr>
          <a:xfrm>
            <a:off x="347036" y="942976"/>
            <a:ext cx="9052560" cy="40285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Content Placeholder 1"/>
          <p:cNvSpPr txBox="1">
            <a:spLocks/>
          </p:cNvSpPr>
          <p:nvPr/>
        </p:nvSpPr>
        <p:spPr>
          <a:xfrm>
            <a:off x="475489" y="641788"/>
            <a:ext cx="10954511"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7075997" y="1831255"/>
            <a:ext cx="3678806" cy="3103037"/>
          </a:xfrm>
          <a:prstGeom prst="rect">
            <a:avLst/>
          </a:prstGeom>
        </p:spPr>
      </p:pic>
      <p:sp>
        <p:nvSpPr>
          <p:cNvPr id="9" name="Content Placeholder 1"/>
          <p:cNvSpPr txBox="1">
            <a:spLocks/>
          </p:cNvSpPr>
          <p:nvPr/>
        </p:nvSpPr>
        <p:spPr>
          <a:xfrm>
            <a:off x="475489" y="1584763"/>
            <a:ext cx="6172961"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Two ways to make an appointment: </a:t>
            </a:r>
          </a:p>
          <a:p>
            <a:pPr marL="45720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1. Call</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Covering Wisconsin at (608) 261-1455 or (414) 400-9489</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Local enrollment assister</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2-1-1</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51435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2. Wisconsin Health Insurance Connector Tool</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4"/>
              </a:rPr>
              <a:t>www.coveringwi.org/enroll</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2" name="image2.png"/>
          <p:cNvPicPr>
            <a:picLocks noChangeAspect="1"/>
          </p:cNvPicPr>
          <p:nvPr/>
        </p:nvPicPr>
        <p:blipFill>
          <a:blip r:embed="rId5"/>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3886654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11844965"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Health Insurance Options in Wisconsin</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22" name="Content Placeholder 1"/>
          <p:cNvSpPr txBox="1">
            <a:spLocks/>
          </p:cNvSpPr>
          <p:nvPr/>
        </p:nvSpPr>
        <p:spPr>
          <a:xfrm>
            <a:off x="1228976" y="1075978"/>
            <a:ext cx="9596867"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366983"/>
            <a:ext cx="4234564" cy="4234564"/>
          </a:xfrm>
          <a:prstGeom prst="rect">
            <a:avLst/>
          </a:prstGeom>
        </p:spPr>
      </p:pic>
      <p:sp>
        <p:nvSpPr>
          <p:cNvPr id="7" name="Rectangle 6"/>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Content Placeholder 1">
            <a:extLst>
              <a:ext uri="{FF2B5EF4-FFF2-40B4-BE49-F238E27FC236}">
                <a16:creationId xmlns:a16="http://schemas.microsoft.com/office/drawing/2014/main" id="{E32D0DDA-20ED-43F5-87F1-C98BE3BD6E6F}"/>
              </a:ext>
            </a:extLst>
          </p:cNvPr>
          <p:cNvSpPr txBox="1">
            <a:spLocks/>
          </p:cNvSpPr>
          <p:nvPr/>
        </p:nvSpPr>
        <p:spPr>
          <a:xfrm>
            <a:off x="347036" y="3879669"/>
            <a:ext cx="5597892" cy="15625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600" b="1" i="0" u="none" strike="noStrike" kern="1200" cap="none" spc="0" normalizeH="0" baseline="0" noProof="0" dirty="0" err="1">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BadgerCare</a:t>
            </a: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Plus </a:t>
            </a:r>
          </a:p>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(State of Wisconsin Medicaid)</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Low-cost or free comprehensive health coverage, provided by the State of Wisconsin </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1" name="Content Placeholder 1">
            <a:extLst>
              <a:ext uri="{FF2B5EF4-FFF2-40B4-BE49-F238E27FC236}">
                <a16:creationId xmlns:a16="http://schemas.microsoft.com/office/drawing/2014/main" id="{FC94EB3A-1A65-4D69-A9EC-33E145419A7E}"/>
              </a:ext>
            </a:extLst>
          </p:cNvPr>
          <p:cNvSpPr txBox="1">
            <a:spLocks/>
          </p:cNvSpPr>
          <p:nvPr/>
        </p:nvSpPr>
        <p:spPr>
          <a:xfrm>
            <a:off x="6139543" y="3879669"/>
            <a:ext cx="5640524" cy="10465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Healthcare.gov </a:t>
            </a:r>
          </a:p>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(Federal Health Insurance Marketplace)</a:t>
            </a:r>
          </a:p>
          <a:p>
            <a:pPr marL="0" marR="0" lvl="0" indent="0" algn="ctr" defTabSz="457200" rtl="0" eaLnBrk="1" fontAlgn="auto" latinLnBrk="0" hangingPunct="1">
              <a:lnSpc>
                <a:spcPct val="100000"/>
              </a:lnSpc>
              <a:spcBef>
                <a:spcPts val="1200"/>
              </a:spcBef>
              <a:spcAft>
                <a:spcPts val="0"/>
              </a:spcAft>
              <a:buClr>
                <a:srgbClr val="90C226"/>
              </a:buClr>
              <a:buSzPct val="80000"/>
              <a:buFont typeface="Wingdings 3" charset="2"/>
              <a:buNone/>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Financial help based on income</a:t>
            </a:r>
          </a:p>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Enroll now until August 15</a:t>
            </a:r>
            <a:r>
              <a:rPr kumimoji="0" lang="en-US" sz="2400" b="1" i="0" u="none" strike="noStrike" kern="1200" cap="none" spc="0" normalizeH="0" baseline="3000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th</a:t>
            </a:r>
            <a:endPar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Enroll for 2022: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Nov 1-Dec 15 </a:t>
            </a:r>
          </a:p>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a:t>
            </a:r>
            <a:r>
              <a:rPr kumimoji="0" lang="en-US" sz="2400" b="0"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proposed extension to Jan 15</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a:t>
            </a: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12" name="Picture 11" descr="Logo, icon&#10;&#10;Description automatically generated">
            <a:extLst>
              <a:ext uri="{FF2B5EF4-FFF2-40B4-BE49-F238E27FC236}">
                <a16:creationId xmlns:a16="http://schemas.microsoft.com/office/drawing/2014/main" id="{0CB36739-4BBE-4146-9BE3-D25775033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964" y="2395383"/>
            <a:ext cx="5130598" cy="648585"/>
          </a:xfrm>
          <a:prstGeom prst="rect">
            <a:avLst/>
          </a:prstGeom>
        </p:spPr>
      </p:pic>
    </p:spTree>
    <p:extLst>
      <p:ext uri="{BB962C8B-B14F-4D97-AF65-F5344CB8AC3E}">
        <p14:creationId xmlns:p14="http://schemas.microsoft.com/office/powerpoint/2010/main" val="3374096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a:ln>
                  <a:noFill/>
                </a:ln>
                <a:solidFill>
                  <a:prstClr val="white"/>
                </a:solidFill>
                <a:effectLst/>
                <a:uLnTx/>
                <a:uFillTx/>
                <a:latin typeface="Calibri" panose="020F0502020204030204" pitchFamily="34" charset="0"/>
                <a:cs typeface="Calibri" panose="020F0502020204030204" pitchFamily="34" charset="0"/>
              </a:rPr>
              <a:t>BadgerCare</a:t>
            </a: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cs typeface="Calibri" panose="020F0502020204030204" pitchFamily="34" charset="0"/>
              </a:rPr>
              <a:t> Plus (Medicaid)</a:t>
            </a:r>
            <a:endParaRPr kumimoji="0" lang="en-US" sz="3600" b="1" i="1" u="none" strike="noStrike" kern="1200" cap="none" spc="-100" normalizeH="0" baseline="0" noProof="0" dirty="0">
              <a:ln>
                <a:noFill/>
              </a:ln>
              <a:solidFill>
                <a:prstClr val="white"/>
              </a:solidFill>
              <a:effectLst/>
              <a:uLnTx/>
              <a:uFillTx/>
              <a:latin typeface="Arial"/>
              <a:ea typeface="+mj-ea"/>
            </a:endParaRPr>
          </a:p>
        </p:txBody>
      </p:sp>
      <p:sp>
        <p:nvSpPr>
          <p:cNvPr id="22" name="Content Placeholder 1"/>
          <p:cNvSpPr txBox="1">
            <a:spLocks/>
          </p:cNvSpPr>
          <p:nvPr/>
        </p:nvSpPr>
        <p:spPr>
          <a:xfrm>
            <a:off x="602255" y="1153114"/>
            <a:ext cx="6401395"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8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Low-cost or free </a:t>
            </a: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comprehensive health coverage, provided by the State of Wisconsin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Since March 2020, anyone who has been enrolled in </a:t>
            </a:r>
            <a:r>
              <a:rPr kumimoji="0" lang="en-US" sz="2800" b="0" i="0" u="none" strike="noStrike" kern="1200" cap="none" spc="0" normalizeH="0" baseline="0" noProof="0" dirty="0" err="1">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BadgerCare</a:t>
            </a: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 Plus has remained continuously eligible (not kicked off the program) – this will continue for the duration of the Public Health Emergency (PHE)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pic>
        <p:nvPicPr>
          <p:cNvPr id="6" name="Picture 5">
            <a:extLst>
              <a:ext uri="{FF2B5EF4-FFF2-40B4-BE49-F238E27FC236}">
                <a16:creationId xmlns:a16="http://schemas.microsoft.com/office/drawing/2014/main" id="{B3C1985E-D558-4684-B391-B538B9F0092F}"/>
              </a:ext>
            </a:extLst>
          </p:cNvPr>
          <p:cNvPicPr>
            <a:picLocks noChangeAspect="1"/>
          </p:cNvPicPr>
          <p:nvPr/>
        </p:nvPicPr>
        <p:blipFill>
          <a:blip r:embed="rId3"/>
          <a:stretch>
            <a:fillRect/>
          </a:stretch>
        </p:blipFill>
        <p:spPr>
          <a:xfrm>
            <a:off x="7863970" y="1682341"/>
            <a:ext cx="3365249" cy="4280795"/>
          </a:xfrm>
          <a:prstGeom prst="rect">
            <a:avLst/>
          </a:prstGeom>
          <a:ln w="19050">
            <a:solidFill>
              <a:schemeClr val="tx1"/>
            </a:solidFill>
          </a:ln>
        </p:spPr>
      </p:pic>
    </p:spTree>
    <p:extLst>
      <p:ext uri="{BB962C8B-B14F-4D97-AF65-F5344CB8AC3E}">
        <p14:creationId xmlns:p14="http://schemas.microsoft.com/office/powerpoint/2010/main" val="295989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cs typeface="Calibri" panose="020F0502020204030204" pitchFamily="34" charset="0"/>
              </a:rPr>
              <a:t>Health Insurance Marketplace</a:t>
            </a:r>
            <a:endParaRPr kumimoji="0" lang="en-US" sz="3600" b="1" i="1" u="none" strike="noStrike" kern="1200" cap="none" spc="-100" normalizeH="0" baseline="0" noProof="0" dirty="0">
              <a:ln>
                <a:noFill/>
              </a:ln>
              <a:solidFill>
                <a:prstClr val="white"/>
              </a:solidFill>
              <a:effectLst/>
              <a:uLnTx/>
              <a:uFillTx/>
              <a:latin typeface="Arial"/>
              <a:ea typeface="+mj-ea"/>
            </a:endParaRPr>
          </a:p>
        </p:txBody>
      </p:sp>
      <p:sp>
        <p:nvSpPr>
          <p:cNvPr id="6" name="Content Placeholder 1"/>
          <p:cNvSpPr txBox="1">
            <a:spLocks/>
          </p:cNvSpPr>
          <p:nvPr/>
        </p:nvSpPr>
        <p:spPr>
          <a:xfrm>
            <a:off x="1215121" y="885541"/>
            <a:ext cx="10351237"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Almost everyone can get a Marketplace plan, but financial help is based on income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Standard Open Enrollment Period is November 1 – December 15</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This year, Healthcare.gov has re-opened from February 15 – August 15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4124564" y="3636447"/>
            <a:ext cx="4263915" cy="2266765"/>
          </a:xfrm>
          <a:prstGeom prst="rect">
            <a:avLst/>
          </a:prstGeom>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Tree>
    <p:extLst>
      <p:ext uri="{BB962C8B-B14F-4D97-AF65-F5344CB8AC3E}">
        <p14:creationId xmlns:p14="http://schemas.microsoft.com/office/powerpoint/2010/main" val="168288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Other Health Insurance Options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22" name="Content Placeholder 1"/>
          <p:cNvSpPr txBox="1">
            <a:spLocks/>
          </p:cNvSpPr>
          <p:nvPr/>
        </p:nvSpPr>
        <p:spPr>
          <a:xfrm>
            <a:off x="958592" y="1363887"/>
            <a:ext cx="9403003" cy="53386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Health Insurance from a Job</a:t>
            </a:r>
          </a:p>
          <a:p>
            <a:pPr marL="0" marR="0" lvl="0" indent="0" algn="l" defTabSz="457200" rtl="0" eaLnBrk="1" fontAlgn="auto" latinLnBrk="0" hangingPunct="1">
              <a:lnSpc>
                <a:spcPct val="100000"/>
              </a:lnSpc>
              <a:spcBef>
                <a:spcPts val="0"/>
              </a:spcBef>
              <a:spcAft>
                <a:spcPts val="0"/>
              </a:spcAft>
              <a:buClr>
                <a:srgbClr val="90C226"/>
              </a:buClr>
              <a:buSzPct val="80000"/>
              <a:buFont typeface="Wingdings 3" charset="2"/>
              <a:buNone/>
              <a:tabLst/>
              <a:defRPr/>
            </a:pP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Medicare</a:t>
            </a:r>
          </a:p>
          <a:p>
            <a:pPr marL="742950" marR="0" lvl="1" indent="-285750" algn="l" defTabSz="457200" rtl="0" eaLnBrk="1" fontAlgn="auto" latinLnBrk="0" hangingPunct="1">
              <a:lnSpc>
                <a:spcPct val="100000"/>
              </a:lnSpc>
              <a:spcBef>
                <a:spcPts val="6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Contact an Aging and Disability Resource Center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Find an ADRC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COBRA </a:t>
            </a:r>
          </a:p>
          <a:p>
            <a:pPr marL="742950" marR="0" lvl="1" indent="-285750" algn="l" defTabSz="457200" rtl="0" eaLnBrk="1" fontAlgn="auto" latinLnBrk="0" hangingPunct="1">
              <a:lnSpc>
                <a:spcPct val="100000"/>
              </a:lnSpc>
              <a:spcBef>
                <a:spcPts val="6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New help paying for COBRA premiums in American Rescue Plan</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Options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through spouse’s insurance, staying on parents’ insurance until age 26</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Short-term limited-duration health plans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fixed benefit plans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VA health care, and other non-insurance options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32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3473" y="0"/>
            <a:ext cx="11701669"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American Rescue Plan Act (COVID Relief Law)</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pic>
        <p:nvPicPr>
          <p:cNvPr id="7"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Content Placeholder 1"/>
          <p:cNvSpPr txBox="1">
            <a:spLocks/>
          </p:cNvSpPr>
          <p:nvPr/>
        </p:nvSpPr>
        <p:spPr>
          <a:xfrm>
            <a:off x="1212272" y="1438068"/>
            <a:ext cx="10103428" cy="4804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New COVID-19 relief makes Healthcare.gov prices lower than ever before</a:t>
            </a:r>
          </a:p>
          <a:p>
            <a:pPr marL="342900" marR="0" lvl="0" indent="-34290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Increased financial help (lower premiums) for all income groups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$0 monthly plans for people up to 150% of the federal poverty level (FPL), or $32,580 for a family of 3</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New premium tax credits for people with incomes above 400% FPL ($86,880 for a family of 3) – no one will pay more than 8.5% of their income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Extra financial help for people who are unemployed in 2021 as of July 1</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We encourage consumers to look again!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8717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3473" y="0"/>
            <a:ext cx="11701669"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American Rescue Plan Act (COVID Relief Law)</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pic>
        <p:nvPicPr>
          <p:cNvPr id="7"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Content Placeholder 1"/>
          <p:cNvSpPr txBox="1">
            <a:spLocks/>
          </p:cNvSpPr>
          <p:nvPr/>
        </p:nvSpPr>
        <p:spPr>
          <a:xfrm>
            <a:off x="1212272" y="1438068"/>
            <a:ext cx="10103428" cy="4804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Also included in the law:</a:t>
            </a:r>
          </a:p>
          <a:p>
            <a:pPr marL="342900" marR="0" lvl="0" indent="-34290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Free COBRA coverage for a limited-time for people who have been laid-off or had job hours reduced</a:t>
            </a:r>
          </a:p>
          <a:p>
            <a:pPr marL="342900" marR="0" lvl="0" indent="-34290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Health coverage-related tax relief for 2020 tax year</a:t>
            </a:r>
          </a:p>
          <a:p>
            <a:pPr marL="342900" marR="0" lvl="0" indent="-34290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New Medicaid state options – including extending postpartum Medicaid coverage &amp; extra incentives to expand Medicaid</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33388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7" name="Title 70"/>
          <p:cNvSpPr txBox="1">
            <a:spLocks/>
          </p:cNvSpPr>
          <p:nvPr/>
        </p:nvSpPr>
        <p:spPr>
          <a:xfrm>
            <a:off x="347035" y="0"/>
            <a:ext cx="10593108"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Increases APTCs across income levels for 2021 and 2022</a:t>
            </a:r>
          </a:p>
        </p:txBody>
      </p:sp>
      <p:sp>
        <p:nvSpPr>
          <p:cNvPr id="9" name="Content Placeholder 1"/>
          <p:cNvSpPr txBox="1">
            <a:spLocks/>
          </p:cNvSpPr>
          <p:nvPr/>
        </p:nvSpPr>
        <p:spPr>
          <a:xfrm>
            <a:off x="599060" y="685801"/>
            <a:ext cx="11592939" cy="55964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Premiums reduced for all income levels and capped at 8.5% of FPL</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b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Content Placeholder 1"/>
          <p:cNvSpPr txBox="1">
            <a:spLocks/>
          </p:cNvSpPr>
          <p:nvPr/>
        </p:nvSpPr>
        <p:spPr>
          <a:xfrm>
            <a:off x="599061" y="5827342"/>
            <a:ext cx="11435097" cy="1291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14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Adapted from: </a:t>
            </a:r>
            <a:r>
              <a:rPr kumimoji="0" lang="en-US" sz="1400" b="0" i="1"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Impact of Key Provisions of the House COVID-19 Relief Proposal on Premiums (KFF)</a:t>
            </a:r>
            <a:r>
              <a:rPr kumimoji="0" lang="en-US" sz="14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See also: </a:t>
            </a:r>
            <a:r>
              <a:rPr kumimoji="0" lang="en-US" sz="1400" b="0" i="1"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Health Insurance Marketplace Calculator (KFF)</a:t>
            </a:r>
            <a:endParaRPr kumimoji="0" lang="en-US" sz="14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graphicFrame>
        <p:nvGraphicFramePr>
          <p:cNvPr id="3" name="Table 3">
            <a:extLst>
              <a:ext uri="{FF2B5EF4-FFF2-40B4-BE49-F238E27FC236}">
                <a16:creationId xmlns:a16="http://schemas.microsoft.com/office/drawing/2014/main" id="{DA74B1EE-D9FD-4314-92DE-77F96977F283}"/>
              </a:ext>
            </a:extLst>
          </p:cNvPr>
          <p:cNvGraphicFramePr>
            <a:graphicFrameLocks noGrp="1"/>
          </p:cNvGraphicFramePr>
          <p:nvPr>
            <p:extLst/>
          </p:nvPr>
        </p:nvGraphicFramePr>
        <p:xfrm>
          <a:off x="1502230" y="1992087"/>
          <a:ext cx="9134772" cy="4133060"/>
        </p:xfrm>
        <a:graphic>
          <a:graphicData uri="http://schemas.openxmlformats.org/drawingml/2006/table">
            <a:tbl>
              <a:tblPr firstRow="1" bandRow="1">
                <a:tableStyleId>{93296810-A885-4BE3-A3E7-6D5BEEA58F35}</a:tableStyleId>
              </a:tblPr>
              <a:tblGrid>
                <a:gridCol w="3044924">
                  <a:extLst>
                    <a:ext uri="{9D8B030D-6E8A-4147-A177-3AD203B41FA5}">
                      <a16:colId xmlns:a16="http://schemas.microsoft.com/office/drawing/2014/main" val="2380376724"/>
                    </a:ext>
                  </a:extLst>
                </a:gridCol>
                <a:gridCol w="3044924">
                  <a:extLst>
                    <a:ext uri="{9D8B030D-6E8A-4147-A177-3AD203B41FA5}">
                      <a16:colId xmlns:a16="http://schemas.microsoft.com/office/drawing/2014/main" val="3107540158"/>
                    </a:ext>
                  </a:extLst>
                </a:gridCol>
                <a:gridCol w="3044924">
                  <a:extLst>
                    <a:ext uri="{9D8B030D-6E8A-4147-A177-3AD203B41FA5}">
                      <a16:colId xmlns:a16="http://schemas.microsoft.com/office/drawing/2014/main" val="798269663"/>
                    </a:ext>
                  </a:extLst>
                </a:gridCol>
              </a:tblGrid>
              <a:tr h="821922">
                <a:tc>
                  <a:txBody>
                    <a:bodyPr/>
                    <a:lstStyle/>
                    <a:p>
                      <a:r>
                        <a:rPr lang="en-US" dirty="0"/>
                        <a:t>Household Income </a:t>
                      </a:r>
                      <a:endParaRPr lang="en-US" b="0" dirty="0"/>
                    </a:p>
                    <a:p>
                      <a:r>
                        <a:rPr lang="en-US" b="0" dirty="0"/>
                        <a:t>(% of the FPL)</a:t>
                      </a:r>
                    </a:p>
                  </a:txBody>
                  <a:tcPr>
                    <a:solidFill>
                      <a:srgbClr val="70AD47"/>
                    </a:solidFill>
                  </a:tcPr>
                </a:tc>
                <a:tc>
                  <a:txBody>
                    <a:bodyPr/>
                    <a:lstStyle/>
                    <a:p>
                      <a:r>
                        <a:rPr lang="en-US" dirty="0"/>
                        <a:t>Current Law</a:t>
                      </a:r>
                    </a:p>
                  </a:txBody>
                  <a:tcPr>
                    <a:solidFill>
                      <a:srgbClr val="70AD47"/>
                    </a:solidFill>
                  </a:tcPr>
                </a:tc>
                <a:tc>
                  <a:txBody>
                    <a:bodyPr/>
                    <a:lstStyle/>
                    <a:p>
                      <a:r>
                        <a:rPr lang="en-US" dirty="0"/>
                        <a:t>American Rescue Plan Act</a:t>
                      </a:r>
                    </a:p>
                  </a:txBody>
                  <a:tcPr>
                    <a:solidFill>
                      <a:srgbClr val="70AD47"/>
                    </a:solidFill>
                  </a:tcPr>
                </a:tc>
                <a:extLst>
                  <a:ext uri="{0D108BD9-81ED-4DB2-BD59-A6C34878D82A}">
                    <a16:rowId xmlns:a16="http://schemas.microsoft.com/office/drawing/2014/main" val="2106734141"/>
                  </a:ext>
                </a:extLst>
              </a:tr>
              <a:tr h="473578">
                <a:tc>
                  <a:txBody>
                    <a:bodyPr/>
                    <a:lstStyle/>
                    <a:p>
                      <a:r>
                        <a:rPr lang="en-US" sz="2200" dirty="0"/>
                        <a:t>100 – 138%</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2.07% </a:t>
                      </a:r>
                    </a:p>
                  </a:txBody>
                  <a:tcPr marL="68580" marR="68580" marT="0" marB="0"/>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4279018389"/>
                  </a:ext>
                </a:extLst>
              </a:tr>
              <a:tr h="473578">
                <a:tc>
                  <a:txBody>
                    <a:bodyPr/>
                    <a:lstStyle/>
                    <a:p>
                      <a:r>
                        <a:rPr lang="en-US" sz="2200" dirty="0"/>
                        <a:t>138% - 150%</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 - 4.14%</a:t>
                      </a:r>
                    </a:p>
                  </a:txBody>
                  <a:tcPr marL="68580" marR="68580" marT="0" marB="0"/>
                </a:tc>
                <a:tc>
                  <a:txBody>
                    <a:bodyPr/>
                    <a:lstStyle/>
                    <a:p>
                      <a:pPr marL="0" marR="0">
                        <a:lnSpc>
                          <a:spcPct val="107000"/>
                        </a:lnSpc>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a:t>
                      </a:r>
                    </a:p>
                  </a:txBody>
                  <a:tcPr marL="68580" marR="68580" marT="0" marB="0"/>
                </a:tc>
                <a:extLst>
                  <a:ext uri="{0D108BD9-81ED-4DB2-BD59-A6C34878D82A}">
                    <a16:rowId xmlns:a16="http://schemas.microsoft.com/office/drawing/2014/main" val="2841751553"/>
                  </a:ext>
                </a:extLst>
              </a:tr>
              <a:tr h="473578">
                <a:tc>
                  <a:txBody>
                    <a:bodyPr/>
                    <a:lstStyle/>
                    <a:p>
                      <a:r>
                        <a:rPr lang="en-US" sz="2200" dirty="0"/>
                        <a:t>150% - 200%</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 - 6.52% </a:t>
                      </a:r>
                    </a:p>
                  </a:txBody>
                  <a:tcPr marL="68580" marR="68580" marT="0" marB="0"/>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- 2.0% </a:t>
                      </a:r>
                    </a:p>
                  </a:txBody>
                  <a:tcPr marL="68580" marR="68580" marT="0" marB="0"/>
                </a:tc>
                <a:extLst>
                  <a:ext uri="{0D108BD9-81ED-4DB2-BD59-A6C34878D82A}">
                    <a16:rowId xmlns:a16="http://schemas.microsoft.com/office/drawing/2014/main" val="3508861776"/>
                  </a:ext>
                </a:extLst>
              </a:tr>
              <a:tr h="473578">
                <a:tc>
                  <a:txBody>
                    <a:bodyPr/>
                    <a:lstStyle/>
                    <a:p>
                      <a:r>
                        <a:rPr lang="en-US" sz="2200" dirty="0"/>
                        <a:t>200% - 250%</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6.52% - 8.33% </a:t>
                      </a:r>
                    </a:p>
                  </a:txBody>
                  <a:tcPr marL="68580" marR="68580" marT="0" marB="0"/>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- 4.0% </a:t>
                      </a:r>
                    </a:p>
                  </a:txBody>
                  <a:tcPr marL="68580" marR="68580" marT="0" marB="0"/>
                </a:tc>
                <a:extLst>
                  <a:ext uri="{0D108BD9-81ED-4DB2-BD59-A6C34878D82A}">
                    <a16:rowId xmlns:a16="http://schemas.microsoft.com/office/drawing/2014/main" val="3775141329"/>
                  </a:ext>
                </a:extLst>
              </a:tr>
              <a:tr h="473578">
                <a:tc>
                  <a:txBody>
                    <a:bodyPr/>
                    <a:lstStyle/>
                    <a:p>
                      <a:r>
                        <a:rPr lang="en-US" sz="2200" dirty="0"/>
                        <a:t>250% - 300%</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8.33% - 9.83% </a:t>
                      </a:r>
                    </a:p>
                  </a:txBody>
                  <a:tcPr marL="68580" marR="68580" marT="0" marB="0"/>
                </a:tc>
                <a:tc>
                  <a:txBody>
                    <a:bodyPr/>
                    <a:lstStyle/>
                    <a:p>
                      <a:pPr marL="0" marR="0">
                        <a:lnSpc>
                          <a:spcPct val="107000"/>
                        </a:lnSpc>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- 6.0% </a:t>
                      </a:r>
                    </a:p>
                  </a:txBody>
                  <a:tcPr marL="68580" marR="68580" marT="0" marB="0"/>
                </a:tc>
                <a:extLst>
                  <a:ext uri="{0D108BD9-81ED-4DB2-BD59-A6C34878D82A}">
                    <a16:rowId xmlns:a16="http://schemas.microsoft.com/office/drawing/2014/main" val="2708526622"/>
                  </a:ext>
                </a:extLst>
              </a:tr>
              <a:tr h="469670">
                <a:tc>
                  <a:txBody>
                    <a:bodyPr/>
                    <a:lstStyle/>
                    <a:p>
                      <a:r>
                        <a:rPr lang="en-US" sz="2200" dirty="0"/>
                        <a:t>300% - 400%</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9.83% </a:t>
                      </a:r>
                    </a:p>
                  </a:txBody>
                  <a:tcPr marL="68580" marR="68580" marT="0" marB="0"/>
                </a:tc>
                <a:tc>
                  <a:txBody>
                    <a:bodyPr/>
                    <a:lstStyle/>
                    <a:p>
                      <a:pPr marL="0" marR="0">
                        <a:lnSpc>
                          <a:spcPct val="107000"/>
                        </a:lnSpc>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 8.5% </a:t>
                      </a:r>
                    </a:p>
                  </a:txBody>
                  <a:tcPr marL="68580" marR="68580" marT="0" marB="0"/>
                </a:tc>
                <a:extLst>
                  <a:ext uri="{0D108BD9-81ED-4DB2-BD59-A6C34878D82A}">
                    <a16:rowId xmlns:a16="http://schemas.microsoft.com/office/drawing/2014/main" val="877831104"/>
                  </a:ext>
                </a:extLst>
              </a:tr>
              <a:tr h="473578">
                <a:tc>
                  <a:txBody>
                    <a:bodyPr/>
                    <a:lstStyle/>
                    <a:p>
                      <a:r>
                        <a:rPr lang="en-US" sz="2200" dirty="0"/>
                        <a:t>400% +</a:t>
                      </a:r>
                    </a:p>
                  </a:txBody>
                  <a:tcPr/>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 </a:t>
                      </a:r>
                    </a:p>
                  </a:txBody>
                  <a:tcPr marL="68580" marR="68580" marT="0" marB="0"/>
                </a:tc>
                <a:tc>
                  <a:txBody>
                    <a:bodyPr/>
                    <a:lstStyle/>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 </a:t>
                      </a:r>
                    </a:p>
                  </a:txBody>
                  <a:tcPr marL="68580" marR="68580" marT="0" marB="0"/>
                </a:tc>
                <a:extLst>
                  <a:ext uri="{0D108BD9-81ED-4DB2-BD59-A6C34878D82A}">
                    <a16:rowId xmlns:a16="http://schemas.microsoft.com/office/drawing/2014/main" val="2770589508"/>
                  </a:ext>
                </a:extLst>
              </a:tr>
            </a:tbl>
          </a:graphicData>
        </a:graphic>
      </p:graphicFrame>
    </p:spTree>
    <p:extLst>
      <p:ext uri="{BB962C8B-B14F-4D97-AF65-F5344CB8AC3E}">
        <p14:creationId xmlns:p14="http://schemas.microsoft.com/office/powerpoint/2010/main" val="2216937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7" name="Title 70"/>
          <p:cNvSpPr txBox="1">
            <a:spLocks/>
          </p:cNvSpPr>
          <p:nvPr/>
        </p:nvSpPr>
        <p:spPr>
          <a:xfrm>
            <a:off x="347035" y="0"/>
            <a:ext cx="11497930"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Expands financial help for people receiving unemployment</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8" name="Content Placeholder 1"/>
          <p:cNvSpPr txBox="1">
            <a:spLocks/>
          </p:cNvSpPr>
          <p:nvPr/>
        </p:nvSpPr>
        <p:spPr>
          <a:xfrm>
            <a:off x="599061" y="942975"/>
            <a:ext cx="9687940"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80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Anyone receiving unemployment at any point in 2021 will have their income capped at 133% FPL for purposes of determining Marketplace financial help </a:t>
            </a:r>
          </a:p>
          <a:p>
            <a:pPr marL="742950" marR="0" lvl="1" indent="-285750" algn="l" defTabSz="457200" rtl="0" eaLnBrk="1" fontAlgn="auto" latinLnBrk="0" hangingPunct="1">
              <a:lnSpc>
                <a:spcPct val="100000"/>
              </a:lnSpc>
              <a:spcBef>
                <a:spcPts val="1000"/>
              </a:spcBef>
              <a:spcAft>
                <a:spcPts val="80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non-smoking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consumers receiving unemployment will be eligible for a $0 benchmark (silver) plan with cost-sharing reductions (CSRs)</a:t>
            </a:r>
          </a:p>
          <a:p>
            <a:pPr marL="457200" marR="0" lvl="1"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change was just implemented July 1</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*Plans can still charge a tobacco surcharge that would still apply</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9" name="image2.png">
            <a:extLst>
              <a:ext uri="{FF2B5EF4-FFF2-40B4-BE49-F238E27FC236}">
                <a16:creationId xmlns:a16="http://schemas.microsoft.com/office/drawing/2014/main" id="{EAC31D99-1FD8-455B-9446-E2F7DE7D3992}"/>
              </a:ext>
            </a:extLst>
          </p:cNvPr>
          <p:cNvPicPr>
            <a:picLocks noChangeAspect="1"/>
          </p:cNvPicPr>
          <p:nvPr/>
        </p:nvPicPr>
        <p:blipFill>
          <a:blip r:embed="rId3"/>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106009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65086"/>
            <a:ext cx="7924800" cy="1143000"/>
          </a:xfrm>
        </p:spPr>
        <p:txBody>
          <a:bodyPr>
            <a:noAutofit/>
          </a:bodyPr>
          <a:lstStyle/>
          <a:p>
            <a:r>
              <a:rPr lang="en-US" dirty="0" smtClean="0"/>
              <a:t>Who We Are</a:t>
            </a:r>
            <a:endParaRPr lang="en-US" dirty="0"/>
          </a:p>
        </p:txBody>
      </p:sp>
      <p:sp>
        <p:nvSpPr>
          <p:cNvPr id="6" name="Content Placeholder 5"/>
          <p:cNvSpPr>
            <a:spLocks noGrp="1"/>
          </p:cNvSpPr>
          <p:nvPr>
            <p:ph idx="1"/>
          </p:nvPr>
        </p:nvSpPr>
        <p:spPr>
          <a:xfrm>
            <a:off x="539430" y="2320400"/>
            <a:ext cx="6641123" cy="4235449"/>
          </a:xfrm>
        </p:spPr>
        <p:txBody>
          <a:bodyPr vert="horz" lIns="91440" tIns="45720" rIns="91440" bIns="45720" rtlCol="0" anchor="t">
            <a:normAutofit/>
          </a:bodyPr>
          <a:lstStyle/>
          <a:p>
            <a:pPr marL="0" indent="0" algn="ctr" fontAlgn="ctr">
              <a:buNone/>
            </a:pPr>
            <a:r>
              <a:rPr lang="en-US" dirty="0">
                <a:latin typeface="Arial"/>
                <a:cs typeface="Arial"/>
              </a:rPr>
              <a:t>The </a:t>
            </a:r>
            <a:r>
              <a:rPr lang="en-US" b="1" dirty="0">
                <a:latin typeface="Arial"/>
                <a:cs typeface="Arial"/>
              </a:rPr>
              <a:t>Wisconsin Cancer Collaborative </a:t>
            </a:r>
            <a:r>
              <a:rPr lang="en-US" dirty="0">
                <a:latin typeface="Arial"/>
                <a:cs typeface="Arial"/>
              </a:rPr>
              <a:t>is a statewide coalition of </a:t>
            </a:r>
            <a:r>
              <a:rPr lang="en-US" b="1" dirty="0">
                <a:latin typeface="Arial"/>
                <a:cs typeface="Arial"/>
              </a:rPr>
              <a:t>140 organizations </a:t>
            </a:r>
            <a:r>
              <a:rPr lang="en-US" dirty="0">
                <a:latin typeface="Arial"/>
                <a:cs typeface="Arial"/>
              </a:rPr>
              <a:t>working together to reduce the burden of cancer </a:t>
            </a:r>
            <a:r>
              <a:rPr lang="en-US" b="1" dirty="0">
                <a:latin typeface="Arial"/>
                <a:cs typeface="Arial"/>
              </a:rPr>
              <a:t>for everyone </a:t>
            </a:r>
            <a:r>
              <a:rPr lang="en-US" dirty="0">
                <a:latin typeface="Arial"/>
                <a:cs typeface="Arial"/>
              </a:rPr>
              <a:t>in Wisconsin. </a:t>
            </a:r>
            <a:endParaRPr lang="en-US" dirty="0"/>
          </a:p>
        </p:txBody>
      </p:sp>
      <p:sp>
        <p:nvSpPr>
          <p:cNvPr id="11" name="Content Placeholder 5"/>
          <p:cNvSpPr txBox="1">
            <a:spLocks/>
          </p:cNvSpPr>
          <p:nvPr/>
        </p:nvSpPr>
        <p:spPr>
          <a:xfrm>
            <a:off x="6208295" y="1936750"/>
            <a:ext cx="6019800" cy="4235449"/>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800" b="0" kern="1200">
                <a:solidFill>
                  <a:srgbClr val="3275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ctr">
              <a:buFont typeface="Arial" panose="020B0604020202020204" pitchFamily="34" charset="0"/>
              <a:buNone/>
            </a:pPr>
            <a:r>
              <a:rPr lang="en-US" sz="2400" b="1" dirty="0"/>
              <a:t>Wisconsin Cancer Plan</a:t>
            </a:r>
          </a:p>
          <a:p>
            <a:pPr marL="0" indent="0" algn="ctr" fontAlgn="ctr">
              <a:buFont typeface="Arial" panose="020B0604020202020204" pitchFamily="34" charset="0"/>
              <a:buNone/>
            </a:pPr>
            <a:r>
              <a:rPr lang="en-US" sz="2400" b="1" dirty="0" smtClean="0"/>
              <a:t>2020-2030</a:t>
            </a:r>
            <a:endParaRPr lang="en-US" sz="2400" b="1" dirty="0"/>
          </a:p>
          <a:p>
            <a:pPr marL="0" indent="0" fontAlgn="ctr">
              <a:buFont typeface="Arial" panose="020B0604020202020204" pitchFamily="34" charset="0"/>
              <a:buNone/>
            </a:pPr>
            <a:endParaRPr lang="en-US" sz="2400" dirty="0"/>
          </a:p>
        </p:txBody>
      </p:sp>
      <p:pic>
        <p:nvPicPr>
          <p:cNvPr id="7" name="Picture 6"/>
          <p:cNvPicPr>
            <a:picLocks noChangeAspect="1"/>
          </p:cNvPicPr>
          <p:nvPr/>
        </p:nvPicPr>
        <p:blipFill rotWithShape="1">
          <a:blip r:embed="rId3"/>
          <a:srcRect t="26036" b="10611"/>
          <a:stretch/>
        </p:blipFill>
        <p:spPr>
          <a:xfrm>
            <a:off x="-2771" y="1224223"/>
            <a:ext cx="12230866" cy="380399"/>
          </a:xfrm>
          <a:prstGeom prst="rect">
            <a:avLst/>
          </a:prstGeom>
        </p:spPr>
      </p:pic>
      <p:sp>
        <p:nvSpPr>
          <p:cNvPr id="2" name="Rectangle 1"/>
          <p:cNvSpPr/>
          <p:nvPr/>
        </p:nvSpPr>
        <p:spPr>
          <a:xfrm>
            <a:off x="10302640" y="5999565"/>
            <a:ext cx="2004844" cy="369332"/>
          </a:xfrm>
          <a:prstGeom prst="rect">
            <a:avLst/>
          </a:prstGeom>
        </p:spPr>
        <p:txBody>
          <a:bodyPr wrap="none">
            <a:spAutoFit/>
          </a:bodyPr>
          <a:lstStyle/>
          <a:p>
            <a:r>
              <a:rPr lang="en-US" dirty="0">
                <a:hlinkClick r:id="rId4"/>
              </a:rPr>
              <a:t>www.wicancer.org</a:t>
            </a:r>
            <a:r>
              <a:rPr lang="en-US" dirty="0"/>
              <a:t>  </a:t>
            </a:r>
          </a:p>
        </p:txBody>
      </p:sp>
      <p:pic>
        <p:nvPicPr>
          <p:cNvPr id="3" name="Picture 2"/>
          <p:cNvPicPr>
            <a:picLocks noChangeAspect="1"/>
          </p:cNvPicPr>
          <p:nvPr/>
        </p:nvPicPr>
        <p:blipFill>
          <a:blip r:embed="rId5"/>
          <a:stretch>
            <a:fillRect/>
          </a:stretch>
        </p:blipFill>
        <p:spPr>
          <a:xfrm>
            <a:off x="7593934" y="2716083"/>
            <a:ext cx="3248521" cy="3444084"/>
          </a:xfrm>
          <a:prstGeom prst="rect">
            <a:avLst/>
          </a:prstGeom>
        </p:spPr>
      </p:pic>
      <p:sp>
        <p:nvSpPr>
          <p:cNvPr id="9" name="Content Placeholder 5"/>
          <p:cNvSpPr txBox="1">
            <a:spLocks/>
          </p:cNvSpPr>
          <p:nvPr/>
        </p:nvSpPr>
        <p:spPr>
          <a:xfrm>
            <a:off x="850091" y="4821774"/>
            <a:ext cx="6019800" cy="4235449"/>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800" b="0" kern="1200">
                <a:solidFill>
                  <a:srgbClr val="3275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ctr">
              <a:buFont typeface="Arial" panose="020B0604020202020204" pitchFamily="34" charset="0"/>
              <a:buNone/>
            </a:pPr>
            <a:r>
              <a:rPr lang="en-US" b="1" dirty="0" smtClean="0"/>
              <a:t>Join Us!</a:t>
            </a:r>
          </a:p>
          <a:p>
            <a:pPr marL="0" indent="0" algn="ctr" fontAlgn="ctr">
              <a:buNone/>
            </a:pPr>
            <a:r>
              <a:rPr lang="en-US" sz="2400" dirty="0">
                <a:hlinkClick r:id="rId6"/>
              </a:rPr>
              <a:t>www.wicancer.org/join/</a:t>
            </a:r>
            <a:r>
              <a:rPr lang="en-US" sz="2400" dirty="0"/>
              <a:t> </a:t>
            </a:r>
          </a:p>
          <a:p>
            <a:pPr marL="0" indent="0" algn="ctr" fontAlgn="ctr">
              <a:buFont typeface="Arial" panose="020B0604020202020204" pitchFamily="34" charset="0"/>
              <a:buNone/>
            </a:pPr>
            <a:endParaRPr lang="en-US" sz="2400" b="1" dirty="0"/>
          </a:p>
          <a:p>
            <a:pPr marL="0" indent="0" fontAlgn="ctr">
              <a:buFont typeface="Arial" panose="020B0604020202020204" pitchFamily="34" charset="0"/>
              <a:buNone/>
            </a:pPr>
            <a:endParaRPr lang="en-US" sz="2400" dirty="0"/>
          </a:p>
        </p:txBody>
      </p:sp>
    </p:spTree>
    <p:extLst>
      <p:ext uri="{BB962C8B-B14F-4D97-AF65-F5344CB8AC3E}">
        <p14:creationId xmlns:p14="http://schemas.microsoft.com/office/powerpoint/2010/main" val="348754222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11670794"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ARPA</a:t>
            </a: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Consumers Should Update Healthcare.gov Account</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graphicFrame>
        <p:nvGraphicFramePr>
          <p:cNvPr id="8" name="Table 7"/>
          <p:cNvGraphicFramePr>
            <a:graphicFrameLocks noGrp="1"/>
          </p:cNvGraphicFramePr>
          <p:nvPr>
            <p:extLst/>
          </p:nvPr>
        </p:nvGraphicFramePr>
        <p:xfrm>
          <a:off x="903876" y="1344126"/>
          <a:ext cx="10384248" cy="4699565"/>
        </p:xfrm>
        <a:graphic>
          <a:graphicData uri="http://schemas.openxmlformats.org/drawingml/2006/table">
            <a:tbl>
              <a:tblPr firstRow="1" firstCol="1" bandRow="1">
                <a:tableStyleId>{5C22544A-7EE6-4342-B048-85BDC9FD1C3A}</a:tableStyleId>
              </a:tblPr>
              <a:tblGrid>
                <a:gridCol w="10384248">
                  <a:extLst>
                    <a:ext uri="{9D8B030D-6E8A-4147-A177-3AD203B41FA5}">
                      <a16:colId xmlns:a16="http://schemas.microsoft.com/office/drawing/2014/main" val="3671562559"/>
                    </a:ext>
                  </a:extLst>
                </a:gridCol>
              </a:tblGrid>
              <a:tr h="1774631">
                <a:tc>
                  <a:txBody>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lang="en-US" sz="2400" dirty="0">
                        <a:solidFill>
                          <a:schemeClr val="tx1"/>
                        </a:solidFill>
                        <a:latin typeface="+mn-lt"/>
                        <a:cs typeface="Calibri" panose="020F0502020204030204" pitchFamily="34" charset="0"/>
                      </a:endParaRPr>
                    </a:p>
                    <a:p>
                      <a:pPr marL="457200" marR="0" lvl="1" indent="0" algn="l"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latin typeface="+mn-lt"/>
                          <a:cs typeface="Calibri" panose="020F0502020204030204" pitchFamily="34" charset="0"/>
                        </a:rPr>
                        <a:t>If a consumer is already enrolled in a Marketplace plan, should they return to the Marketplace to review new plans? </a:t>
                      </a:r>
                      <a:endParaRPr lang="en-US" sz="2400" b="0" i="1" dirty="0">
                        <a:solidFill>
                          <a:srgbClr val="FF0000"/>
                        </a:solidFill>
                        <a:effectLst/>
                        <a:latin typeface="+mn-lt"/>
                        <a:ea typeface="+mn-ea"/>
                        <a:cs typeface="Times New Roman"/>
                      </a:endParaRPr>
                    </a:p>
                  </a:txBody>
                  <a:tcPr marL="457200" marR="457200" marT="0" marB="0">
                    <a:solidFill>
                      <a:srgbClr val="70AD47"/>
                    </a:solidFill>
                  </a:tcPr>
                </a:tc>
                <a:extLst>
                  <a:ext uri="{0D108BD9-81ED-4DB2-BD59-A6C34878D82A}">
                    <a16:rowId xmlns:a16="http://schemas.microsoft.com/office/drawing/2014/main" val="464405519"/>
                  </a:ext>
                </a:extLst>
              </a:tr>
              <a:tr h="2924934">
                <a:tc>
                  <a:txBody>
                    <a:bodyPr/>
                    <a:lstStyle/>
                    <a:p>
                      <a:pPr marL="457200" marR="0" lvl="1" algn="l">
                        <a:lnSpc>
                          <a:spcPct val="107000"/>
                        </a:lnSpc>
                        <a:spcBef>
                          <a:spcPts val="0"/>
                        </a:spcBef>
                        <a:spcAft>
                          <a:spcPts val="0"/>
                        </a:spcAft>
                        <a:buNone/>
                      </a:pPr>
                      <a:endParaRPr lang="en-US" sz="2400" i="0" kern="1200" dirty="0">
                        <a:solidFill>
                          <a:schemeClr val="tx1"/>
                        </a:solidFill>
                        <a:effectLst/>
                        <a:latin typeface="+mn-lt"/>
                        <a:ea typeface="+mn-ea"/>
                        <a:cs typeface="+mn-cs"/>
                      </a:endParaRPr>
                    </a:p>
                    <a:p>
                      <a:pPr marL="457200" marR="0" lvl="1" algn="l">
                        <a:lnSpc>
                          <a:spcPct val="107000"/>
                        </a:lnSpc>
                        <a:spcBef>
                          <a:spcPts val="0"/>
                        </a:spcBef>
                        <a:spcAft>
                          <a:spcPts val="0"/>
                        </a:spcAft>
                        <a:buNone/>
                      </a:pPr>
                      <a:r>
                        <a:rPr lang="en-US" sz="2400" b="1" i="0" kern="1200" dirty="0">
                          <a:solidFill>
                            <a:schemeClr val="tx1"/>
                          </a:solidFill>
                          <a:effectLst/>
                          <a:latin typeface="+mn-lt"/>
                          <a:ea typeface="+mn-ea"/>
                          <a:cs typeface="+mn-cs"/>
                        </a:rPr>
                        <a:t>Yes.</a:t>
                      </a:r>
                      <a:r>
                        <a:rPr lang="en-US" sz="2400" b="1" i="0" kern="1200" baseline="0" dirty="0">
                          <a:solidFill>
                            <a:schemeClr val="tx1"/>
                          </a:solidFill>
                          <a:effectLst/>
                          <a:latin typeface="+mn-lt"/>
                          <a:ea typeface="+mn-ea"/>
                          <a:cs typeface="+mn-cs"/>
                        </a:rPr>
                        <a:t> </a:t>
                      </a:r>
                      <a:r>
                        <a:rPr lang="en-US" sz="2400" b="0" i="0" kern="1200" baseline="0" dirty="0">
                          <a:solidFill>
                            <a:schemeClr val="tx1"/>
                          </a:solidFill>
                          <a:effectLst/>
                          <a:latin typeface="+mn-lt"/>
                          <a:ea typeface="+mn-ea"/>
                          <a:cs typeface="+mn-cs"/>
                        </a:rPr>
                        <a:t>All enrollees should log in to Healthcare.gov or call the Marketplace to update their application and review plan options before August 15. </a:t>
                      </a:r>
                    </a:p>
                    <a:p>
                      <a:pPr marL="457200" marR="0" lvl="1" algn="l">
                        <a:lnSpc>
                          <a:spcPct val="107000"/>
                        </a:lnSpc>
                        <a:spcBef>
                          <a:spcPts val="0"/>
                        </a:spcBef>
                        <a:spcAft>
                          <a:spcPts val="0"/>
                        </a:spcAft>
                        <a:buNone/>
                      </a:pPr>
                      <a:endParaRPr lang="en-US" sz="2400" b="0" i="0" kern="1200" baseline="0" dirty="0">
                        <a:solidFill>
                          <a:schemeClr val="tx1"/>
                        </a:solidFill>
                        <a:effectLst/>
                        <a:latin typeface="+mn-lt"/>
                        <a:ea typeface="+mn-ea"/>
                        <a:cs typeface="+mn-cs"/>
                      </a:endParaRPr>
                    </a:p>
                    <a:p>
                      <a:pPr marL="457200" marR="0" lvl="1" algn="l">
                        <a:lnSpc>
                          <a:spcPct val="107000"/>
                        </a:lnSpc>
                        <a:spcBef>
                          <a:spcPts val="0"/>
                        </a:spcBef>
                        <a:spcAft>
                          <a:spcPts val="0"/>
                        </a:spcAft>
                        <a:buNone/>
                      </a:pPr>
                      <a:r>
                        <a:rPr lang="en-US" sz="2400" b="0" i="0" kern="1200" baseline="0" dirty="0">
                          <a:solidFill>
                            <a:schemeClr val="tx1"/>
                          </a:solidFill>
                          <a:effectLst/>
                          <a:latin typeface="+mn-lt"/>
                          <a:ea typeface="+mn-ea"/>
                          <a:cs typeface="+mn-cs"/>
                        </a:rPr>
                        <a:t>They may find plans with lower premiums or lower out-of-pocket costs for the same price or less than they are currently paying.</a:t>
                      </a:r>
                      <a:endParaRPr lang="en-US" sz="2400" b="0" i="0" dirty="0">
                        <a:solidFill>
                          <a:schemeClr val="tx1"/>
                        </a:solidFill>
                        <a:effectLst/>
                        <a:latin typeface="+mn-lt"/>
                      </a:endParaRPr>
                    </a:p>
                  </a:txBody>
                  <a:tcPr marL="457200" marR="457200" marT="0" marB="0">
                    <a:solidFill>
                      <a:schemeClr val="accent6">
                        <a:lumMod val="40000"/>
                        <a:lumOff val="60000"/>
                      </a:schemeClr>
                    </a:solidFill>
                  </a:tcPr>
                </a:tc>
                <a:extLst>
                  <a:ext uri="{0D108BD9-81ED-4DB2-BD59-A6C34878D82A}">
                    <a16:rowId xmlns:a16="http://schemas.microsoft.com/office/drawing/2014/main" val="3852851334"/>
                  </a:ext>
                </a:extLst>
              </a:tr>
            </a:tbl>
          </a:graphicData>
        </a:graphic>
      </p:graphicFrame>
    </p:spTree>
    <p:extLst>
      <p:ext uri="{BB962C8B-B14F-4D97-AF65-F5344CB8AC3E}">
        <p14:creationId xmlns:p14="http://schemas.microsoft.com/office/powerpoint/2010/main" val="3371520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11099294"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COVID-Relief/ARPA: Changing Plans </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graphicFrame>
        <p:nvGraphicFramePr>
          <p:cNvPr id="8" name="Table 7"/>
          <p:cNvGraphicFramePr>
            <a:graphicFrameLocks noGrp="1"/>
          </p:cNvGraphicFramePr>
          <p:nvPr>
            <p:extLst/>
          </p:nvPr>
        </p:nvGraphicFramePr>
        <p:xfrm>
          <a:off x="903876" y="1276900"/>
          <a:ext cx="10384248" cy="5091680"/>
        </p:xfrm>
        <a:graphic>
          <a:graphicData uri="http://schemas.openxmlformats.org/drawingml/2006/table">
            <a:tbl>
              <a:tblPr firstRow="1" firstCol="1" bandRow="1">
                <a:tableStyleId>{5C22544A-7EE6-4342-B048-85BDC9FD1C3A}</a:tableStyleId>
              </a:tblPr>
              <a:tblGrid>
                <a:gridCol w="10384248">
                  <a:extLst>
                    <a:ext uri="{9D8B030D-6E8A-4147-A177-3AD203B41FA5}">
                      <a16:colId xmlns:a16="http://schemas.microsoft.com/office/drawing/2014/main" val="3671562559"/>
                    </a:ext>
                  </a:extLst>
                </a:gridCol>
              </a:tblGrid>
              <a:tr h="1477133">
                <a:tc>
                  <a:txBody>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lang="en-US" sz="2400" dirty="0">
                        <a:solidFill>
                          <a:schemeClr val="tx1"/>
                        </a:solidFill>
                        <a:latin typeface="+mn-lt"/>
                        <a:cs typeface="Calibri" panose="020F0502020204030204" pitchFamily="34" charset="0"/>
                      </a:endParaRPr>
                    </a:p>
                    <a:p>
                      <a:pPr marL="457200" marR="0" lvl="1" indent="0" algn="l"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latin typeface="+mn-lt"/>
                          <a:cs typeface="Calibri" panose="020F0502020204030204" pitchFamily="34" charset="0"/>
                        </a:rPr>
                        <a:t>Will the out-of-pocket costs a consumer has already paid for 2021 carry over towards the deductible/OOP max of a new plan? </a:t>
                      </a:r>
                      <a:endParaRPr lang="en-US" sz="2400" b="0" i="1" dirty="0">
                        <a:solidFill>
                          <a:srgbClr val="FF0000"/>
                        </a:solidFill>
                        <a:effectLst/>
                        <a:latin typeface="+mn-lt"/>
                        <a:ea typeface="+mn-ea"/>
                        <a:cs typeface="Times New Roman"/>
                      </a:endParaRPr>
                    </a:p>
                  </a:txBody>
                  <a:tcPr marL="457200" marR="457200" marT="0" marB="0">
                    <a:solidFill>
                      <a:srgbClr val="70AD47"/>
                    </a:solidFill>
                  </a:tcPr>
                </a:tc>
                <a:extLst>
                  <a:ext uri="{0D108BD9-81ED-4DB2-BD59-A6C34878D82A}">
                    <a16:rowId xmlns:a16="http://schemas.microsoft.com/office/drawing/2014/main" val="464405519"/>
                  </a:ext>
                </a:extLst>
              </a:tr>
              <a:tr h="3614547">
                <a:tc>
                  <a:txBody>
                    <a:bodyPr/>
                    <a:lstStyle/>
                    <a:p>
                      <a:pPr marL="457200" marR="0" lvl="1" algn="l">
                        <a:lnSpc>
                          <a:spcPct val="107000"/>
                        </a:lnSpc>
                        <a:spcBef>
                          <a:spcPts val="0"/>
                        </a:spcBef>
                        <a:spcAft>
                          <a:spcPts val="0"/>
                        </a:spcAft>
                        <a:buNone/>
                      </a:pPr>
                      <a:endParaRPr lang="en-US" sz="2400" i="0" kern="1200" dirty="0">
                        <a:solidFill>
                          <a:schemeClr val="tx1"/>
                        </a:solidFill>
                        <a:effectLst/>
                        <a:latin typeface="+mn-lt"/>
                        <a:ea typeface="+mn-ea"/>
                        <a:cs typeface="+mn-cs"/>
                      </a:endParaRPr>
                    </a:p>
                    <a:p>
                      <a:pPr marL="457200" marR="0" lvl="1" algn="l">
                        <a:lnSpc>
                          <a:spcPct val="107000"/>
                        </a:lnSpc>
                        <a:spcBef>
                          <a:spcPts val="0"/>
                        </a:spcBef>
                        <a:spcAft>
                          <a:spcPts val="0"/>
                        </a:spcAft>
                        <a:buNone/>
                      </a:pPr>
                      <a:r>
                        <a:rPr lang="en-US" sz="2400" b="1" i="0" kern="1200" dirty="0">
                          <a:solidFill>
                            <a:schemeClr val="tx1"/>
                          </a:solidFill>
                          <a:effectLst/>
                          <a:latin typeface="+mn-lt"/>
                          <a:ea typeface="+mn-ea"/>
                          <a:cs typeface="+mn-cs"/>
                        </a:rPr>
                        <a:t>It depends. </a:t>
                      </a:r>
                      <a:r>
                        <a:rPr lang="en-US" sz="2400" b="0" i="0" kern="1200" dirty="0">
                          <a:solidFill>
                            <a:schemeClr val="tx1"/>
                          </a:solidFill>
                          <a:effectLst/>
                          <a:latin typeface="+mn-lt"/>
                          <a:ea typeface="+mn-ea"/>
                          <a:cs typeface="+mn-cs"/>
                        </a:rPr>
                        <a:t>A consumer switching health plans should expect to start paying toward new deductibles and new out-of-pocket maximums. If a consumer stays with the same insurer, they should talk to the company to see if they can carry over their previous payments. In most cases, they can—even if switching to Healthcare.gov from an off-Marketplace plan. </a:t>
                      </a:r>
                      <a:endParaRPr lang="en-US" sz="2400" b="1" i="0" kern="1200" dirty="0">
                        <a:solidFill>
                          <a:schemeClr val="tx1"/>
                        </a:solidFill>
                        <a:effectLst/>
                        <a:latin typeface="+mn-lt"/>
                        <a:ea typeface="+mn-ea"/>
                        <a:cs typeface="+mn-cs"/>
                      </a:endParaRPr>
                    </a:p>
                  </a:txBody>
                  <a:tcPr marL="457200" marR="457200" marT="0" marB="0">
                    <a:solidFill>
                      <a:schemeClr val="accent6">
                        <a:lumMod val="40000"/>
                        <a:lumOff val="60000"/>
                      </a:schemeClr>
                    </a:solidFill>
                  </a:tcPr>
                </a:tc>
                <a:extLst>
                  <a:ext uri="{0D108BD9-81ED-4DB2-BD59-A6C34878D82A}">
                    <a16:rowId xmlns:a16="http://schemas.microsoft.com/office/drawing/2014/main" val="3852851334"/>
                  </a:ext>
                </a:extLst>
              </a:tr>
            </a:tbl>
          </a:graphicData>
        </a:graphic>
      </p:graphicFrame>
    </p:spTree>
    <p:extLst>
      <p:ext uri="{BB962C8B-B14F-4D97-AF65-F5344CB8AC3E}">
        <p14:creationId xmlns:p14="http://schemas.microsoft.com/office/powerpoint/2010/main" val="348835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7" name="Title 70"/>
          <p:cNvSpPr txBox="1">
            <a:spLocks/>
          </p:cNvSpPr>
          <p:nvPr/>
        </p:nvSpPr>
        <p:spPr>
          <a:xfrm>
            <a:off x="347035" y="0"/>
            <a:ext cx="11844965"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Provides free COBRA coverage through September 2021</a:t>
            </a:r>
          </a:p>
        </p:txBody>
      </p:sp>
      <p:sp>
        <p:nvSpPr>
          <p:cNvPr id="8" name="Content Placeholder 1"/>
          <p:cNvSpPr txBox="1">
            <a:spLocks/>
          </p:cNvSpPr>
          <p:nvPr/>
        </p:nvSpPr>
        <p:spPr>
          <a:xfrm>
            <a:off x="621362" y="1363254"/>
            <a:ext cx="10440647"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742950" marR="0" lvl="1" indent="-285750" algn="l" defTabSz="457200" rtl="0" eaLnBrk="1" fontAlgn="auto" latinLnBrk="0" hangingPunct="1">
              <a:lnSpc>
                <a:spcPct val="100000"/>
              </a:lnSpc>
              <a:spcBef>
                <a:spcPts val="1000"/>
              </a:spcBef>
              <a:spcAft>
                <a:spcPts val="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Subsidize entire COBRA premium until September 2021 for laid-off workers (via tax credit to employers/plans)</a:t>
            </a:r>
          </a:p>
          <a:p>
            <a:pPr marL="742950" marR="0" lvl="1" indent="-285750" algn="l" defTabSz="457200" rtl="0" eaLnBrk="1" fontAlgn="auto" latinLnBrk="0" hangingPunct="1">
              <a:lnSpc>
                <a:spcPct val="100000"/>
              </a:lnSpc>
              <a:spcBef>
                <a:spcPts val="1000"/>
              </a:spcBef>
              <a:spcAft>
                <a:spcPts val="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Extends enrollment window to allow any employee still within their COBRA eligibility period (usually 18-36 months) to enroll</a:t>
            </a:r>
          </a:p>
          <a:p>
            <a:pPr marL="742950" marR="0" lvl="1" indent="-285750" algn="l" defTabSz="457200" rtl="0" eaLnBrk="1" fontAlgn="auto" latinLnBrk="0" hangingPunct="1">
              <a:lnSpc>
                <a:spcPct val="100000"/>
              </a:lnSpc>
              <a:spcBef>
                <a:spcPts val="1000"/>
              </a:spcBef>
              <a:spcAft>
                <a:spcPts val="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Employers were required to notify employees by June 1</a:t>
            </a:r>
          </a:p>
          <a:p>
            <a:pPr marL="742950" marR="0" lvl="1" indent="-285750" algn="l" defTabSz="457200" rtl="0" eaLnBrk="1" fontAlgn="auto" latinLnBrk="0" hangingPunct="1">
              <a:lnSpc>
                <a:spcPct val="100000"/>
              </a:lnSpc>
              <a:spcBef>
                <a:spcPts val="1000"/>
              </a:spcBef>
              <a:spcAft>
                <a:spcPts val="0"/>
              </a:spcAft>
              <a:buClr>
                <a:srgbClr val="70AD47"/>
              </a:buClr>
              <a:buSzPct val="80000"/>
              <a:buFont typeface="Wingdings 3" charset="2"/>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People who voluntarily leave work or are eligible for Medicare or other group coverage are </a:t>
            </a:r>
            <a:r>
              <a:rPr kumimoji="0" lang="en-US" sz="30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eligible</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b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9" name="image2.png">
            <a:extLst>
              <a:ext uri="{FF2B5EF4-FFF2-40B4-BE49-F238E27FC236}">
                <a16:creationId xmlns:a16="http://schemas.microsoft.com/office/drawing/2014/main" id="{CA1109F8-615B-46B7-88A4-5B2C6C656978}"/>
              </a:ext>
            </a:extLst>
          </p:cNvPr>
          <p:cNvPicPr>
            <a:picLocks noChangeAspect="1"/>
          </p:cNvPicPr>
          <p:nvPr/>
        </p:nvPicPr>
        <p:blipFill>
          <a:blip r:embed="rId3"/>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3139992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11099294"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COVID-Relief/ARPA: COBRA</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graphicFrame>
        <p:nvGraphicFramePr>
          <p:cNvPr id="8" name="Table 7"/>
          <p:cNvGraphicFramePr>
            <a:graphicFrameLocks noGrp="1"/>
          </p:cNvGraphicFramePr>
          <p:nvPr>
            <p:extLst/>
          </p:nvPr>
        </p:nvGraphicFramePr>
        <p:xfrm>
          <a:off x="903876" y="1344126"/>
          <a:ext cx="10384248" cy="4394471"/>
        </p:xfrm>
        <a:graphic>
          <a:graphicData uri="http://schemas.openxmlformats.org/drawingml/2006/table">
            <a:tbl>
              <a:tblPr firstRow="1" firstCol="1" bandRow="1">
                <a:tableStyleId>{5C22544A-7EE6-4342-B048-85BDC9FD1C3A}</a:tableStyleId>
              </a:tblPr>
              <a:tblGrid>
                <a:gridCol w="10384248">
                  <a:extLst>
                    <a:ext uri="{9D8B030D-6E8A-4147-A177-3AD203B41FA5}">
                      <a16:colId xmlns:a16="http://schemas.microsoft.com/office/drawing/2014/main" val="3671562559"/>
                    </a:ext>
                  </a:extLst>
                </a:gridCol>
              </a:tblGrid>
              <a:tr h="1790960">
                <a:tc>
                  <a:txBody>
                    <a:bodyPr/>
                    <a:lstStyle/>
                    <a:p>
                      <a:pPr marL="457200" marR="0" lvl="1" indent="0" algn="l" defTabSz="914400" rtl="0" eaLnBrk="1" fontAlgn="auto" latinLnBrk="0" hangingPunct="1">
                        <a:lnSpc>
                          <a:spcPct val="107000"/>
                        </a:lnSpc>
                        <a:spcBef>
                          <a:spcPts val="0"/>
                        </a:spcBef>
                        <a:spcAft>
                          <a:spcPts val="0"/>
                        </a:spcAft>
                        <a:buClrTx/>
                        <a:buSzTx/>
                        <a:buFontTx/>
                        <a:buNone/>
                        <a:tabLst/>
                        <a:defRPr/>
                      </a:pPr>
                      <a:endParaRPr lang="en-US" sz="2400" dirty="0">
                        <a:solidFill>
                          <a:schemeClr val="tx1"/>
                        </a:solidFill>
                        <a:latin typeface="+mn-lt"/>
                        <a:cs typeface="Calibri" panose="020F0502020204030204" pitchFamily="34" charset="0"/>
                      </a:endParaRPr>
                    </a:p>
                    <a:p>
                      <a:pPr marL="457200" marR="0" lvl="1" indent="0" algn="l"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latin typeface="+mn-lt"/>
                          <a:cs typeface="Calibri" panose="020F0502020204030204" pitchFamily="34" charset="0"/>
                        </a:rPr>
                        <a:t>Will people who choose to enroll in free COBRA be eligible for a Marketplace special enrollment period after the subsidy ends?</a:t>
                      </a:r>
                      <a:endParaRPr lang="en-US" sz="2400" b="0" i="1" dirty="0">
                        <a:solidFill>
                          <a:srgbClr val="FF0000"/>
                        </a:solidFill>
                        <a:effectLst/>
                        <a:latin typeface="+mn-lt"/>
                        <a:ea typeface="+mn-ea"/>
                        <a:cs typeface="Times New Roman"/>
                      </a:endParaRPr>
                    </a:p>
                  </a:txBody>
                  <a:tcPr marL="457200" marR="457200" marT="0" marB="0">
                    <a:solidFill>
                      <a:srgbClr val="70AD47"/>
                    </a:solidFill>
                  </a:tcPr>
                </a:tc>
                <a:extLst>
                  <a:ext uri="{0D108BD9-81ED-4DB2-BD59-A6C34878D82A}">
                    <a16:rowId xmlns:a16="http://schemas.microsoft.com/office/drawing/2014/main" val="464405519"/>
                  </a:ext>
                </a:extLst>
              </a:tr>
              <a:tr h="2603511">
                <a:tc>
                  <a:txBody>
                    <a:bodyPr/>
                    <a:lstStyle/>
                    <a:p>
                      <a:pPr marL="457200" marR="0" lvl="1" algn="l">
                        <a:lnSpc>
                          <a:spcPct val="107000"/>
                        </a:lnSpc>
                        <a:spcBef>
                          <a:spcPts val="0"/>
                        </a:spcBef>
                        <a:spcAft>
                          <a:spcPts val="0"/>
                        </a:spcAft>
                        <a:buNone/>
                      </a:pPr>
                      <a:endParaRPr lang="en-US" sz="2400" i="0" kern="1200" dirty="0">
                        <a:solidFill>
                          <a:schemeClr val="tx1"/>
                        </a:solidFill>
                        <a:effectLst/>
                        <a:latin typeface="+mn-lt"/>
                        <a:ea typeface="+mn-ea"/>
                        <a:cs typeface="+mn-cs"/>
                      </a:endParaRPr>
                    </a:p>
                    <a:p>
                      <a:pPr marL="457200" marR="0" lvl="1" algn="l">
                        <a:lnSpc>
                          <a:spcPct val="107000"/>
                        </a:lnSpc>
                        <a:spcBef>
                          <a:spcPts val="0"/>
                        </a:spcBef>
                        <a:spcAft>
                          <a:spcPts val="0"/>
                        </a:spcAft>
                        <a:buNone/>
                      </a:pPr>
                      <a:r>
                        <a:rPr lang="en-US" sz="2400" b="1" i="0" kern="1200" dirty="0">
                          <a:solidFill>
                            <a:schemeClr val="tx1"/>
                          </a:solidFill>
                          <a:effectLst/>
                          <a:latin typeface="+mn-lt"/>
                          <a:ea typeface="+mn-ea"/>
                          <a:cs typeface="+mn-cs"/>
                        </a:rPr>
                        <a:t>Yes.</a:t>
                      </a:r>
                      <a:r>
                        <a:rPr lang="en-US" sz="2400" b="1" i="0" kern="1200" baseline="0" dirty="0">
                          <a:solidFill>
                            <a:schemeClr val="tx1"/>
                          </a:solidFill>
                          <a:effectLst/>
                          <a:latin typeface="+mn-lt"/>
                          <a:ea typeface="+mn-ea"/>
                          <a:cs typeface="+mn-cs"/>
                        </a:rPr>
                        <a:t> </a:t>
                      </a:r>
                      <a:r>
                        <a:rPr lang="en-US" sz="2400" b="0" i="0" kern="1200" baseline="0" dirty="0">
                          <a:solidFill>
                            <a:schemeClr val="tx1"/>
                          </a:solidFill>
                          <a:effectLst/>
                          <a:latin typeface="+mn-lt"/>
                          <a:ea typeface="+mn-ea"/>
                          <a:cs typeface="+mn-cs"/>
                        </a:rPr>
                        <a:t>Consumers will be eligible for a special enrollment period</a:t>
                      </a:r>
                    </a:p>
                    <a:p>
                      <a:pPr marL="457200" marR="0" lvl="1" algn="l">
                        <a:lnSpc>
                          <a:spcPct val="107000"/>
                        </a:lnSpc>
                        <a:spcBef>
                          <a:spcPts val="0"/>
                        </a:spcBef>
                        <a:spcAft>
                          <a:spcPts val="0"/>
                        </a:spcAft>
                        <a:buNone/>
                      </a:pPr>
                      <a:r>
                        <a:rPr lang="en-US" sz="2400" b="0" i="0" kern="1200" baseline="0" dirty="0">
                          <a:solidFill>
                            <a:schemeClr val="tx1"/>
                          </a:solidFill>
                          <a:effectLst/>
                          <a:latin typeface="+mn-lt"/>
                          <a:ea typeface="+mn-ea"/>
                          <a:cs typeface="+mn-cs"/>
                        </a:rPr>
                        <a:t>to choose a Healthcare.gov plan when these COBRA savings end. However, costs consumers have already paid toward deductibles and other cost sharing will not carryover if they switch to a Healthcare.gov plan at this time. </a:t>
                      </a:r>
                      <a:endParaRPr lang="en-US" sz="2400" b="1" i="0" kern="1200" baseline="0" dirty="0">
                        <a:solidFill>
                          <a:schemeClr val="tx1"/>
                        </a:solidFill>
                        <a:effectLst/>
                        <a:latin typeface="+mn-lt"/>
                        <a:ea typeface="+mn-ea"/>
                        <a:cs typeface="+mn-cs"/>
                      </a:endParaRPr>
                    </a:p>
                  </a:txBody>
                  <a:tcPr marL="457200" marR="457200" marT="0" marB="0">
                    <a:solidFill>
                      <a:schemeClr val="accent6">
                        <a:lumMod val="40000"/>
                        <a:lumOff val="60000"/>
                      </a:schemeClr>
                    </a:solidFill>
                  </a:tcPr>
                </a:tc>
                <a:extLst>
                  <a:ext uri="{0D108BD9-81ED-4DB2-BD59-A6C34878D82A}">
                    <a16:rowId xmlns:a16="http://schemas.microsoft.com/office/drawing/2014/main" val="3852851334"/>
                  </a:ext>
                </a:extLst>
              </a:tr>
            </a:tbl>
          </a:graphicData>
        </a:graphic>
      </p:graphicFrame>
    </p:spTree>
    <p:extLst>
      <p:ext uri="{BB962C8B-B14F-4D97-AF65-F5344CB8AC3E}">
        <p14:creationId xmlns:p14="http://schemas.microsoft.com/office/powerpoint/2010/main" val="3234939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Key Messages</a:t>
            </a:r>
            <a:endParaRPr kumimoji="0" lang="en-US" sz="3600" b="1" i="0" u="none" strike="noStrike" kern="1200" cap="none" spc="-100" normalizeH="0" baseline="0" noProof="0" dirty="0">
              <a:ln>
                <a:noFill/>
              </a:ln>
              <a:solidFill>
                <a:prstClr val="white"/>
              </a:solidFill>
              <a:effectLst/>
              <a:uLnTx/>
              <a:uFillTx/>
              <a:latin typeface="Arial"/>
              <a:ea typeface="+mj-ea"/>
              <a:cs typeface="+mj-cs"/>
            </a:endParaRPr>
          </a:p>
        </p:txBody>
      </p:sp>
      <p:sp>
        <p:nvSpPr>
          <p:cNvPr id="5" name="Content Placeholder 1"/>
          <p:cNvSpPr txBox="1">
            <a:spLocks/>
          </p:cNvSpPr>
          <p:nvPr/>
        </p:nvSpPr>
        <p:spPr>
          <a:xfrm>
            <a:off x="225713" y="734429"/>
            <a:ext cx="10539113"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Now is the time!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HealthCare.gov is open again. You can sign-up if you’re not already covered or change your current plan.  </a:t>
            </a: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Prices have dropped!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Thanks to new COVID relief, 4 out of 5 people can find plans for $10 or less per month. Many more people can find $0 monthly plans. </a:t>
            </a: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Look again!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Thanks to new COVID relief, more people than ever can get help paying for health insurance on Healthcare.gov, even people who did not qualify before. </a:t>
            </a: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Get free help</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finding the best plan for your health and budget.                                                                 Call 2-1-1 or go to WisCovered.com to find free, expert help.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2557368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Key Messages</a:t>
            </a:r>
            <a:endParaRPr kumimoji="0" lang="en-US" sz="3600" b="1" i="0" u="none" strike="noStrike" kern="1200" cap="none" spc="-100" normalizeH="0" baseline="0" noProof="0" dirty="0">
              <a:ln>
                <a:noFill/>
              </a:ln>
              <a:solidFill>
                <a:prstClr val="white"/>
              </a:solidFill>
              <a:effectLst/>
              <a:uLnTx/>
              <a:uFillTx/>
              <a:latin typeface="Arial"/>
              <a:ea typeface="+mj-ea"/>
              <a:cs typeface="+mj-cs"/>
            </a:endParaRPr>
          </a:p>
        </p:txBody>
      </p:sp>
      <p:sp>
        <p:nvSpPr>
          <p:cNvPr id="5" name="Content Placeholder 1"/>
          <p:cNvSpPr txBox="1">
            <a:spLocks/>
          </p:cNvSpPr>
          <p:nvPr/>
        </p:nvSpPr>
        <p:spPr>
          <a:xfrm>
            <a:off x="466343" y="942975"/>
            <a:ext cx="10539113"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Already have a plan on Healthcare.gov?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 back to Healthcare.gov to get new savings or find a better plan for less. </a:t>
            </a: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Find a plan for right now.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you lost your job or had your hours cut, you can find a plan and financial help on Healthcare.gov and keep it for as long as you need it. </a:t>
            </a: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Spread the word!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COVID relief makes health insurance prices lower than ever before. Call 2-1-1 to find free, expert help, or visit WisCovered.com to learn more. </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1274516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11246250"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Covering Wisconsin Educational Resources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5" name="Content Placeholder 1"/>
          <p:cNvSpPr txBox="1">
            <a:spLocks/>
          </p:cNvSpPr>
          <p:nvPr/>
        </p:nvSpPr>
        <p:spPr>
          <a:xfrm>
            <a:off x="4415030" y="4289378"/>
            <a:ext cx="3396166" cy="14246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r"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ARPA Fact Sheet</a:t>
            </a: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English –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3"/>
              </a:rPr>
              <a:t>Color</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or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4"/>
              </a:rPr>
              <a:t>B&amp;W</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Spanish –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5"/>
              </a:rPr>
              <a:t>Color</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or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6"/>
              </a:rPr>
              <a:t>B&amp;W</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Content Placeholder 1">
            <a:extLst>
              <a:ext uri="{FF2B5EF4-FFF2-40B4-BE49-F238E27FC236}">
                <a16:creationId xmlns:a16="http://schemas.microsoft.com/office/drawing/2014/main" id="{93CFED34-A71B-4772-973C-2D1F42D97E67}"/>
              </a:ext>
            </a:extLst>
          </p:cNvPr>
          <p:cNvSpPr txBox="1">
            <a:spLocks/>
          </p:cNvSpPr>
          <p:nvPr/>
        </p:nvSpPr>
        <p:spPr>
          <a:xfrm>
            <a:off x="4415030" y="1685744"/>
            <a:ext cx="3396166" cy="14246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How-to Sheets</a:t>
            </a:r>
          </a:p>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Coveringwi.org/learn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English and Spanish</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3186E05C-F92E-4C2F-855F-9C1B8BFD1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7036" y="1189188"/>
            <a:ext cx="3963124" cy="5128079"/>
          </a:xfrm>
          <a:prstGeom prst="rect">
            <a:avLst/>
          </a:prstGeom>
          <a:ln>
            <a:solidFill>
              <a:schemeClr val="tx1"/>
            </a:solidFill>
          </a:ln>
        </p:spPr>
      </p:pic>
      <p:pic>
        <p:nvPicPr>
          <p:cNvPr id="13" name="Picture 12" descr="Diagram, text&#10;&#10;Description automatically generated">
            <a:extLst>
              <a:ext uri="{FF2B5EF4-FFF2-40B4-BE49-F238E27FC236}">
                <a16:creationId xmlns:a16="http://schemas.microsoft.com/office/drawing/2014/main" id="{3C98DCD0-D92F-4857-A087-BC86CB1215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8686" y="1189188"/>
            <a:ext cx="3962607" cy="5128079"/>
          </a:xfrm>
          <a:prstGeom prst="rect">
            <a:avLst/>
          </a:prstGeom>
          <a:ln>
            <a:solidFill>
              <a:schemeClr val="tx1"/>
            </a:solidFill>
          </a:ln>
        </p:spPr>
      </p:pic>
    </p:spTree>
    <p:extLst>
      <p:ext uri="{BB962C8B-B14F-4D97-AF65-F5344CB8AC3E}">
        <p14:creationId xmlns:p14="http://schemas.microsoft.com/office/powerpoint/2010/main" val="3300813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11246250"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CWI &amp; WCC How-To Sheets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8" name="Rectangle 7"/>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Content Placeholder 1">
            <a:extLst>
              <a:ext uri="{FF2B5EF4-FFF2-40B4-BE49-F238E27FC236}">
                <a16:creationId xmlns:a16="http://schemas.microsoft.com/office/drawing/2014/main" id="{93CFED34-A71B-4772-973C-2D1F42D97E67}"/>
              </a:ext>
            </a:extLst>
          </p:cNvPr>
          <p:cNvSpPr txBox="1">
            <a:spLocks/>
          </p:cNvSpPr>
          <p:nvPr/>
        </p:nvSpPr>
        <p:spPr>
          <a:xfrm>
            <a:off x="4369170" y="1685744"/>
            <a:ext cx="3396166" cy="18453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WCC How-to Sheets</a:t>
            </a:r>
          </a:p>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https://wicancer.org/resources/how-to-sheets/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English and Spanish</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4" name="Content Placeholder 1">
            <a:extLst>
              <a:ext uri="{FF2B5EF4-FFF2-40B4-BE49-F238E27FC236}">
                <a16:creationId xmlns:a16="http://schemas.microsoft.com/office/drawing/2014/main" id="{33BFAD45-96DB-4C92-B304-BDAFEF9C1BBD}"/>
              </a:ext>
            </a:extLst>
          </p:cNvPr>
          <p:cNvSpPr txBox="1">
            <a:spLocks/>
          </p:cNvSpPr>
          <p:nvPr/>
        </p:nvSpPr>
        <p:spPr>
          <a:xfrm>
            <a:off x="4502520" y="4471905"/>
            <a:ext cx="3396166" cy="18453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r"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CWI &amp; WCC Cancer How-to Sheet</a:t>
            </a:r>
          </a:p>
          <a:p>
            <a:pPr marL="0" marR="0" lvl="0" indent="0" algn="r"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English Only</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51AA88BD-7240-4CDD-BE01-E9BD91F2CA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26" y="1205368"/>
            <a:ext cx="3996744" cy="5172256"/>
          </a:xfrm>
          <a:prstGeom prst="rect">
            <a:avLst/>
          </a:prstGeom>
          <a:ln>
            <a:solidFill>
              <a:schemeClr val="tx1"/>
            </a:solidFill>
          </a:ln>
        </p:spPr>
      </p:pic>
      <p:pic>
        <p:nvPicPr>
          <p:cNvPr id="7" name="Picture 6" descr="Text&#10;&#10;Description automatically generated">
            <a:extLst>
              <a:ext uri="{FF2B5EF4-FFF2-40B4-BE49-F238E27FC236}">
                <a16:creationId xmlns:a16="http://schemas.microsoft.com/office/drawing/2014/main" id="{DCE66EB4-095E-4033-A27D-6DAAA47BD5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6786" y="1236611"/>
            <a:ext cx="3996744" cy="5172257"/>
          </a:xfrm>
          <a:prstGeom prst="rect">
            <a:avLst/>
          </a:prstGeom>
          <a:ln>
            <a:solidFill>
              <a:schemeClr val="tx1"/>
            </a:solidFill>
          </a:ln>
        </p:spPr>
      </p:pic>
    </p:spTree>
    <p:extLst>
      <p:ext uri="{BB962C8B-B14F-4D97-AF65-F5344CB8AC3E}">
        <p14:creationId xmlns:p14="http://schemas.microsoft.com/office/powerpoint/2010/main" val="1668739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11246250"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Outreach and Promotional Materials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5" name="Content Placeholder 1"/>
          <p:cNvSpPr txBox="1">
            <a:spLocks/>
          </p:cNvSpPr>
          <p:nvPr/>
        </p:nvSpPr>
        <p:spPr>
          <a:xfrm>
            <a:off x="467174" y="1089936"/>
            <a:ext cx="6527184"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45AAAF"/>
              </a:buClr>
              <a:buSzPct val="80000"/>
              <a:buFont typeface="Wingdings 3" charset="2"/>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Covering Wisconsin</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742950" marR="0" lvl="1" indent="-285750" algn="l" defTabSz="457200" rtl="0" eaLnBrk="1" fontAlgn="auto" latinLnBrk="0" hangingPunct="1">
              <a:lnSpc>
                <a:spcPct val="100000"/>
              </a:lnSpc>
              <a:spcBef>
                <a:spcPts val="600"/>
              </a:spcBef>
              <a:spcAft>
                <a:spcPts val="0"/>
              </a:spcAft>
              <a:buClr>
                <a:srgbClr val="45AAA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Coveringwi.org/toolkit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600"/>
              </a:spcBef>
              <a:spcAft>
                <a:spcPts val="0"/>
              </a:spcAft>
              <a:buClr>
                <a:srgbClr val="45AAA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English, Spanish</a:t>
            </a:r>
          </a:p>
          <a:p>
            <a:pPr marL="742950" marR="0" lvl="1" indent="-285750" algn="l" defTabSz="457200" rtl="0" eaLnBrk="1" fontAlgn="auto" latinLnBrk="0" hangingPunct="1">
              <a:lnSpc>
                <a:spcPct val="100000"/>
              </a:lnSpc>
              <a:spcBef>
                <a:spcPts val="600"/>
              </a:spcBef>
              <a:spcAft>
                <a:spcPts val="0"/>
              </a:spcAft>
              <a:buClr>
                <a:srgbClr val="45AAA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Download social media graphics, outreach cards, or flyers for printing – contact us to personalize!</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A60B3D24-E928-4B9E-B8EB-2E367C69B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208" y="3754648"/>
            <a:ext cx="5353050" cy="2811422"/>
          </a:xfrm>
          <a:prstGeom prst="rect">
            <a:avLst/>
          </a:prstGeom>
        </p:spPr>
      </p:pic>
      <p:pic>
        <p:nvPicPr>
          <p:cNvPr id="9" name="Picture 8" descr="A picture containing text, person, screenshot&#10;&#10;Description automatically generated">
            <a:extLst>
              <a:ext uri="{FF2B5EF4-FFF2-40B4-BE49-F238E27FC236}">
                <a16:creationId xmlns:a16="http://schemas.microsoft.com/office/drawing/2014/main" id="{B20E039E-EA08-4376-BD4C-D8F2BA1CF0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8694" y="1368724"/>
            <a:ext cx="4016132" cy="5197347"/>
          </a:xfrm>
          <a:prstGeom prst="rect">
            <a:avLst/>
          </a:prstGeom>
        </p:spPr>
      </p:pic>
    </p:spTree>
    <p:extLst>
      <p:ext uri="{BB962C8B-B14F-4D97-AF65-F5344CB8AC3E}">
        <p14:creationId xmlns:p14="http://schemas.microsoft.com/office/powerpoint/2010/main" val="4081012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6" y="0"/>
            <a:ext cx="11246250"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Outreach and Promotional Materials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5" name="Content Placeholder 1"/>
          <p:cNvSpPr txBox="1">
            <a:spLocks/>
          </p:cNvSpPr>
          <p:nvPr/>
        </p:nvSpPr>
        <p:spPr>
          <a:xfrm>
            <a:off x="467174" y="1218272"/>
            <a:ext cx="6129569"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OCI</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(Wisconsin Office of the Commissioner of Insurance):</a:t>
            </a:r>
          </a:p>
          <a:p>
            <a:pPr marL="342900" marR="0" lvl="0" indent="-342900" algn="l" defTabSz="457200" rtl="0" eaLnBrk="1" fontAlgn="auto" latinLnBrk="0" hangingPunct="1">
              <a:lnSpc>
                <a:spcPct val="100000"/>
              </a:lnSpc>
              <a:spcBef>
                <a:spcPts val="6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Wiscovered.com/media-toolkit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6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Hmong, Spanish, English</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175" y="3758032"/>
            <a:ext cx="3647626" cy="2517379"/>
          </a:xfrm>
          <a:prstGeom prst="rect">
            <a:avLst/>
          </a:prstGeom>
          <a:noFill/>
          <a:ln>
            <a:noFill/>
          </a:ln>
        </p:spPr>
      </p:pic>
      <p:pic>
        <p:nvPicPr>
          <p:cNvPr id="11" name="Picture 10">
            <a:extLst>
              <a:ext uri="{FF2B5EF4-FFF2-40B4-BE49-F238E27FC236}">
                <a16:creationId xmlns:a16="http://schemas.microsoft.com/office/drawing/2014/main" id="{B10B5C93-345A-45B6-8B98-C8EEC890A38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166" y="1778733"/>
            <a:ext cx="3427120" cy="2517379"/>
          </a:xfrm>
          <a:prstGeom prst="rect">
            <a:avLst/>
          </a:prstGeom>
          <a:noFill/>
          <a:ln>
            <a:noFill/>
          </a:ln>
        </p:spPr>
      </p:pic>
      <p:pic>
        <p:nvPicPr>
          <p:cNvPr id="12" name="Picture 11">
            <a:extLst>
              <a:ext uri="{FF2B5EF4-FFF2-40B4-BE49-F238E27FC236}">
                <a16:creationId xmlns:a16="http://schemas.microsoft.com/office/drawing/2014/main" id="{0A0AEA62-F176-42E5-ADCB-401D028124E8}"/>
              </a:ext>
            </a:extLst>
          </p:cNvPr>
          <p:cNvPicPr/>
          <p:nvPr/>
        </p:nvPicPr>
        <p:blipFill rotWithShape="1">
          <a:blip r:embed="rId6" cstate="print">
            <a:extLst>
              <a:ext uri="{28A0092B-C50C-407E-A947-70E740481C1C}">
                <a14:useLocalDpi xmlns:a14="http://schemas.microsoft.com/office/drawing/2010/main" val="0"/>
              </a:ext>
            </a:extLst>
          </a:blip>
          <a:srcRect t="4034"/>
          <a:stretch/>
        </p:blipFill>
        <p:spPr bwMode="auto">
          <a:xfrm>
            <a:off x="4643696" y="3102021"/>
            <a:ext cx="3194018" cy="2537707"/>
          </a:xfrm>
          <a:prstGeom prst="rect">
            <a:avLst/>
          </a:prstGeom>
          <a:noFill/>
          <a:ln>
            <a:noFill/>
          </a:ln>
        </p:spPr>
      </p:pic>
    </p:spTree>
    <p:extLst>
      <p:ext uri="{BB962C8B-B14F-4D97-AF65-F5344CB8AC3E}">
        <p14:creationId xmlns:p14="http://schemas.microsoft.com/office/powerpoint/2010/main" val="130829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5389880" y="1874577"/>
            <a:ext cx="6744024" cy="4960721"/>
          </a:xfrm>
          <a:prstGeom prst="rect">
            <a:avLst/>
          </a:prstGeom>
        </p:spPr>
        <p:txBody>
          <a:bodyPr vert="horz" lIns="91440" tIns="45720" rIns="91440" bIns="45720" rtlCol="0">
            <a:normAutofit fontScale="77500" lnSpcReduction="20000"/>
          </a:bodyPr>
          <a:lstStyle>
            <a:lvl1pPr marL="457200" indent="-457200" algn="l" defTabSz="914400" rtl="0" eaLnBrk="1" latinLnBrk="0" hangingPunct="1">
              <a:spcBef>
                <a:spcPct val="20000"/>
              </a:spcBef>
              <a:buFont typeface="Arial" panose="020B0604020202020204" pitchFamily="34" charset="0"/>
              <a:buChar char="•"/>
              <a:defRPr sz="2800" b="0" kern="1200">
                <a:solidFill>
                  <a:srgbClr val="3275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a:t>Every two years, we ask our members to renew </a:t>
            </a:r>
            <a:r>
              <a:rPr lang="en-US" sz="3000" dirty="0" smtClean="0"/>
              <a:t>their </a:t>
            </a:r>
            <a:r>
              <a:rPr lang="en-US" sz="3000" dirty="0"/>
              <a:t>membership with the Wisconsin Cancer Collaborative, by reviewing and updating </a:t>
            </a:r>
            <a:r>
              <a:rPr lang="en-US" sz="3000" dirty="0" smtClean="0"/>
              <a:t>their </a:t>
            </a:r>
            <a:r>
              <a:rPr lang="en-US" sz="3000" dirty="0"/>
              <a:t>Member Profile. This keeps your membership active, helps us improve our outreach and evaluation efforts, and helps our members network and connect with partners</a:t>
            </a:r>
            <a:r>
              <a:rPr lang="en-US" sz="3000" dirty="0" smtClean="0"/>
              <a:t>.</a:t>
            </a:r>
          </a:p>
          <a:p>
            <a:pPr marL="0" indent="0">
              <a:buNone/>
            </a:pPr>
            <a:r>
              <a:rPr lang="en-US" sz="3000" dirty="0"/>
              <a:t> </a:t>
            </a:r>
          </a:p>
          <a:p>
            <a:pPr marL="0" indent="0">
              <a:buNone/>
            </a:pPr>
            <a:r>
              <a:rPr lang="en-US" sz="3000" dirty="0"/>
              <a:t>This year, we are asking ALL members -- regardless of when you joined -- to review your Member Profile and </a:t>
            </a:r>
            <a:r>
              <a:rPr lang="en-US" sz="3000" b="1" dirty="0"/>
              <a:t>add three new items</a:t>
            </a:r>
            <a:r>
              <a:rPr lang="en-US" sz="3000" dirty="0"/>
              <a:t>: </a:t>
            </a:r>
            <a:r>
              <a:rPr lang="en-US" dirty="0"/>
              <a:t> </a:t>
            </a:r>
          </a:p>
          <a:p>
            <a:pPr lvl="1"/>
            <a:r>
              <a:rPr lang="en-US" dirty="0"/>
              <a:t>Your Wisconsin Cancer Plan priorities</a:t>
            </a:r>
          </a:p>
          <a:p>
            <a:pPr lvl="1"/>
            <a:r>
              <a:rPr lang="en-US" dirty="0"/>
              <a:t>The counties you serve</a:t>
            </a:r>
          </a:p>
          <a:p>
            <a:pPr lvl="1"/>
            <a:r>
              <a:rPr lang="en-US" dirty="0"/>
              <a:t>The populations you </a:t>
            </a:r>
            <a:r>
              <a:rPr lang="en-US" dirty="0" smtClean="0"/>
              <a:t>serve</a:t>
            </a:r>
          </a:p>
        </p:txBody>
      </p:sp>
      <p:pic>
        <p:nvPicPr>
          <p:cNvPr id="7" name="Picture 6"/>
          <p:cNvPicPr>
            <a:picLocks noChangeAspect="1"/>
          </p:cNvPicPr>
          <p:nvPr/>
        </p:nvPicPr>
        <p:blipFill rotWithShape="1">
          <a:blip r:embed="rId3"/>
          <a:srcRect t="26036" b="10611"/>
          <a:stretch/>
        </p:blipFill>
        <p:spPr>
          <a:xfrm>
            <a:off x="-2771" y="1224223"/>
            <a:ext cx="12230866" cy="380399"/>
          </a:xfrm>
          <a:prstGeom prst="rect">
            <a:avLst/>
          </a:prstGeom>
        </p:spPr>
      </p:pic>
      <p:sp>
        <p:nvSpPr>
          <p:cNvPr id="2" name="Rectangle 1"/>
          <p:cNvSpPr/>
          <p:nvPr/>
        </p:nvSpPr>
        <p:spPr>
          <a:xfrm>
            <a:off x="8865636" y="6036141"/>
            <a:ext cx="237566" cy="369332"/>
          </a:xfrm>
          <a:prstGeom prst="rect">
            <a:avLst/>
          </a:prstGeom>
        </p:spPr>
        <p:txBody>
          <a:bodyPr wrap="none">
            <a:spAutoFit/>
          </a:bodyPr>
          <a:lstStyle/>
          <a:p>
            <a:r>
              <a:rPr lang="en-US" dirty="0" smtClean="0"/>
              <a:t> </a:t>
            </a:r>
            <a:endParaRPr lang="en-US" dirty="0"/>
          </a:p>
        </p:txBody>
      </p:sp>
      <p:sp>
        <p:nvSpPr>
          <p:cNvPr id="4" name="Title 3"/>
          <p:cNvSpPr>
            <a:spLocks noGrp="1"/>
          </p:cNvSpPr>
          <p:nvPr>
            <p:ph type="title"/>
          </p:nvPr>
        </p:nvSpPr>
        <p:spPr>
          <a:xfrm>
            <a:off x="172720" y="124824"/>
            <a:ext cx="10434320" cy="1143000"/>
          </a:xfrm>
        </p:spPr>
        <p:txBody>
          <a:bodyPr/>
          <a:lstStyle/>
          <a:p>
            <a:r>
              <a:rPr lang="en-US" dirty="0"/>
              <a:t>It's time to renew your membership with the Wisconsin Cancer Collaborative!</a:t>
            </a:r>
          </a:p>
        </p:txBody>
      </p:sp>
      <p:pic>
        <p:nvPicPr>
          <p:cNvPr id="12" name="Picture 11"/>
          <p:cNvPicPr>
            <a:picLocks noChangeAspect="1"/>
          </p:cNvPicPr>
          <p:nvPr/>
        </p:nvPicPr>
        <p:blipFill>
          <a:blip r:embed="rId4"/>
          <a:stretch>
            <a:fillRect/>
          </a:stretch>
        </p:blipFill>
        <p:spPr>
          <a:xfrm>
            <a:off x="305530" y="1934114"/>
            <a:ext cx="4826994" cy="3479926"/>
          </a:xfrm>
          <a:prstGeom prst="rect">
            <a:avLst/>
          </a:prstGeom>
        </p:spPr>
      </p:pic>
      <p:sp>
        <p:nvSpPr>
          <p:cNvPr id="15" name="Rectangle 14"/>
          <p:cNvSpPr/>
          <p:nvPr/>
        </p:nvSpPr>
        <p:spPr>
          <a:xfrm>
            <a:off x="4542850" y="6005363"/>
            <a:ext cx="7685245" cy="400110"/>
          </a:xfrm>
          <a:prstGeom prst="rect">
            <a:avLst/>
          </a:prstGeom>
        </p:spPr>
        <p:txBody>
          <a:bodyPr wrap="none">
            <a:spAutoFit/>
          </a:bodyPr>
          <a:lstStyle/>
          <a:p>
            <a:r>
              <a:rPr lang="en-US" sz="2000" b="1" dirty="0">
                <a:solidFill>
                  <a:srgbClr val="3B75BA"/>
                </a:solidFill>
                <a:latin typeface="Arial" panose="020B0604020202020204" pitchFamily="34" charset="0"/>
                <a:cs typeface="Arial" panose="020B0604020202020204" pitchFamily="34" charset="0"/>
              </a:rPr>
              <a:t>View detailed instructions here</a:t>
            </a:r>
            <a:r>
              <a:rPr lang="en-US" sz="2000" b="1" dirty="0" smtClean="0">
                <a:solidFill>
                  <a:srgbClr val="3B75BA"/>
                </a:solidFill>
                <a:latin typeface="Arial" panose="020B0604020202020204" pitchFamily="34" charset="0"/>
                <a:cs typeface="Arial" panose="020B0604020202020204" pitchFamily="34" charset="0"/>
              </a:rPr>
              <a:t>: </a:t>
            </a:r>
            <a:r>
              <a:rPr lang="en-US" sz="2000" b="1" dirty="0">
                <a:hlinkClick r:id="rId5" tooltip="https://wicancer.org/2021renewal/"/>
              </a:rPr>
              <a:t>www.wicancer.org/2021renewal/</a:t>
            </a:r>
            <a:endParaRPr lang="en-US" sz="2000" b="1" dirty="0">
              <a:solidFill>
                <a:srgbClr val="3B75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36686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
        <p:nvSpPr>
          <p:cNvPr id="10" name="Title 70"/>
          <p:cNvSpPr txBox="1">
            <a:spLocks/>
          </p:cNvSpPr>
          <p:nvPr/>
        </p:nvSpPr>
        <p:spPr>
          <a:xfrm>
            <a:off x="347036" y="0"/>
            <a:ext cx="10952335"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cs typeface="Calibri" panose="020F0502020204030204" pitchFamily="34" charset="0"/>
              </a:rPr>
              <a:t>Outreach and Promotional Materials: Social Media</a:t>
            </a:r>
            <a:endParaRPr kumimoji="0" lang="en-US" sz="3600" b="1" i="1" u="none" strike="noStrike" kern="1200" cap="none" spc="-100" normalizeH="0" baseline="0" noProof="0" dirty="0">
              <a:ln>
                <a:noFill/>
              </a:ln>
              <a:solidFill>
                <a:prstClr val="white"/>
              </a:solidFill>
              <a:effectLst/>
              <a:uLnTx/>
              <a:uFillTx/>
              <a:latin typeface="Arial"/>
              <a:ea typeface="+mj-ea"/>
            </a:endParaRPr>
          </a:p>
        </p:txBody>
      </p:sp>
      <p:sp>
        <p:nvSpPr>
          <p:cNvPr id="5" name="Content Placeholder 1"/>
          <p:cNvSpPr txBox="1">
            <a:spLocks/>
          </p:cNvSpPr>
          <p:nvPr/>
        </p:nvSpPr>
        <p:spPr>
          <a:xfrm>
            <a:off x="569381" y="709963"/>
            <a:ext cx="5253821" cy="14768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Covering Wisconsin</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3"/>
              </a:rPr>
              <a:t>Facebook</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4"/>
              </a:rPr>
              <a:t>Twitter</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457200" marR="0" lvl="1" indent="0" algn="l" defTabSz="457200" rtl="0" eaLnBrk="1" fontAlgn="auto" latinLnBrk="0" hangingPunct="1">
              <a:lnSpc>
                <a:spcPct val="100000"/>
              </a:lnSpc>
              <a:spcBef>
                <a:spcPts val="1000"/>
              </a:spcBef>
              <a:spcAft>
                <a:spcPts val="0"/>
              </a:spcAft>
              <a:buClr>
                <a:srgbClr val="67952F"/>
              </a:buClr>
              <a:buSzPct val="80000"/>
              <a:buFont typeface="Wingdings 3" charset="2"/>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
                <a:srgbClr val="0365C0"/>
              </a:buClr>
              <a:buSzPct val="80000"/>
              <a:buFont typeface="Wingdings 3" charset="2"/>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a:cs typeface="Helvetica"/>
            </a:endParaRPr>
          </a:p>
          <a:p>
            <a:pPr marL="457200" marR="0" lvl="1" indent="0" algn="l" defTabSz="457200" rtl="0" eaLnBrk="1" fontAlgn="auto" latinLnBrk="0" hangingPunct="1">
              <a:lnSpc>
                <a:spcPct val="100000"/>
              </a:lnSpc>
              <a:spcBef>
                <a:spcPts val="1000"/>
              </a:spcBef>
              <a:spcAft>
                <a:spcPts val="0"/>
              </a:spcAft>
              <a:buClr>
                <a:srgbClr val="67952F"/>
              </a:buClr>
              <a:buSzPct val="80000"/>
              <a:buFont typeface="Wingdings 3" charset="2"/>
              <a:buNone/>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16" y="4033157"/>
            <a:ext cx="4045814" cy="2248620"/>
          </a:xfrm>
          <a:prstGeom prst="rect">
            <a:avLst/>
          </a:prstGeom>
        </p:spPr>
      </p:pic>
      <p:pic>
        <p:nvPicPr>
          <p:cNvPr id="11" name="Picture 10"/>
          <p:cNvPicPr/>
          <p:nvPr/>
        </p:nvPicPr>
        <p:blipFill rotWithShape="1">
          <a:blip r:embed="rId6"/>
          <a:srcRect l="58228" t="28794" r="5129" b="6934"/>
          <a:stretch/>
        </p:blipFill>
        <p:spPr bwMode="auto">
          <a:xfrm>
            <a:off x="9130478" y="1363703"/>
            <a:ext cx="2430151" cy="2385615"/>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2204" y="1407529"/>
            <a:ext cx="2798951" cy="2341789"/>
          </a:xfrm>
          <a:prstGeom prst="rect">
            <a:avLst/>
          </a:prstGeom>
        </p:spPr>
      </p:pic>
      <p:sp>
        <p:nvSpPr>
          <p:cNvPr id="9" name="Content Placeholder 1">
            <a:extLst>
              <a:ext uri="{FF2B5EF4-FFF2-40B4-BE49-F238E27FC236}">
                <a16:creationId xmlns:a16="http://schemas.microsoft.com/office/drawing/2014/main" id="{D9DF0525-F3C3-4C24-95B9-79716E8025D8}"/>
              </a:ext>
            </a:extLst>
          </p:cNvPr>
          <p:cNvSpPr txBox="1">
            <a:spLocks/>
          </p:cNvSpPr>
          <p:nvPr/>
        </p:nvSpPr>
        <p:spPr>
          <a:xfrm>
            <a:off x="535714" y="2354435"/>
            <a:ext cx="5253821" cy="26011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Wisconsin Office of the Commissioner of Insurance </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8"/>
              </a:rPr>
              <a:t>Facebook</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9"/>
              </a:rPr>
              <a:t>Twitter</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8"/>
            </a:endParaRP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
                <a:srgbClr val="0365C0"/>
              </a:buClr>
              <a:buSzPct val="80000"/>
              <a:buFont typeface="Wingdings 3" charset="2"/>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a:cs typeface="Helvetica"/>
            </a:endParaRPr>
          </a:p>
          <a:p>
            <a:pPr marL="457200" marR="0" lvl="1" indent="0" algn="l" defTabSz="457200" rtl="0" eaLnBrk="1" fontAlgn="auto" latinLnBrk="0" hangingPunct="1">
              <a:lnSpc>
                <a:spcPct val="100000"/>
              </a:lnSpc>
              <a:spcBef>
                <a:spcPts val="1000"/>
              </a:spcBef>
              <a:spcAft>
                <a:spcPts val="0"/>
              </a:spcAft>
              <a:buClr>
                <a:srgbClr val="67952F"/>
              </a:buClr>
              <a:buSzPct val="80000"/>
              <a:buFont typeface="Wingdings 3" charset="2"/>
              <a:buNone/>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2" name="Content Placeholder 1">
            <a:extLst>
              <a:ext uri="{FF2B5EF4-FFF2-40B4-BE49-F238E27FC236}">
                <a16:creationId xmlns:a16="http://schemas.microsoft.com/office/drawing/2014/main" id="{FC1E98B9-4FE4-43EB-9B4E-0D812A189133}"/>
              </a:ext>
            </a:extLst>
          </p:cNvPr>
          <p:cNvSpPr txBox="1">
            <a:spLocks/>
          </p:cNvSpPr>
          <p:nvPr/>
        </p:nvSpPr>
        <p:spPr>
          <a:xfrm>
            <a:off x="569382" y="4435327"/>
            <a:ext cx="2663676" cy="29536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HealthCare.gov</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10"/>
              </a:rPr>
              <a:t>Facebook</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11"/>
              </a:rPr>
              <a:t>Twitter</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
                <a:srgbClr val="0365C0"/>
              </a:buClr>
              <a:buSzPct val="80000"/>
              <a:buFont typeface="Wingdings 3" charset="2"/>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a:cs typeface="Helvetica"/>
            </a:endParaRPr>
          </a:p>
          <a:p>
            <a:pPr marL="457200" marR="0" lvl="1" indent="0" algn="l" defTabSz="457200" rtl="0" eaLnBrk="1" fontAlgn="auto" latinLnBrk="0" hangingPunct="1">
              <a:lnSpc>
                <a:spcPct val="100000"/>
              </a:lnSpc>
              <a:spcBef>
                <a:spcPts val="1000"/>
              </a:spcBef>
              <a:spcAft>
                <a:spcPts val="0"/>
              </a:spcAft>
              <a:buClr>
                <a:srgbClr val="67952F"/>
              </a:buClr>
              <a:buSzPct val="80000"/>
              <a:buFont typeface="Wingdings 3" charset="2"/>
              <a:buNone/>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3" name="Content Placeholder 1">
            <a:extLst>
              <a:ext uri="{FF2B5EF4-FFF2-40B4-BE49-F238E27FC236}">
                <a16:creationId xmlns:a16="http://schemas.microsoft.com/office/drawing/2014/main" id="{81D07FE9-BA38-4239-AF97-C86E9F6C3C3E}"/>
              </a:ext>
            </a:extLst>
          </p:cNvPr>
          <p:cNvSpPr txBox="1">
            <a:spLocks/>
          </p:cNvSpPr>
          <p:nvPr/>
        </p:nvSpPr>
        <p:spPr>
          <a:xfrm>
            <a:off x="3526971" y="4435327"/>
            <a:ext cx="3376234" cy="29536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45AAAF"/>
              </a:buClr>
              <a:buSzPct val="80000"/>
              <a:buFont typeface="Wingdings 3" charset="2"/>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CuidadoDeSalud.gov</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12"/>
              </a:rPr>
              <a:t>Facebook</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13"/>
              </a:rPr>
              <a:t>Twitter</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742950" marR="0" lvl="1" indent="-285750" algn="l" defTabSz="457200" rtl="0" eaLnBrk="1" fontAlgn="auto" latinLnBrk="0" hangingPunct="1">
              <a:lnSpc>
                <a:spcPct val="100000"/>
              </a:lnSpc>
              <a:spcBef>
                <a:spcPts val="1000"/>
              </a:spcBef>
              <a:spcAft>
                <a:spcPts val="0"/>
              </a:spcAft>
              <a:buClr>
                <a:srgbClr val="67952F"/>
              </a:buClr>
              <a:buSzPct val="80000"/>
              <a:buFont typeface="Wingdings 3" charset="2"/>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
                <a:srgbClr val="0365C0"/>
              </a:buClr>
              <a:buSzPct val="80000"/>
              <a:buFont typeface="Wingdings 3" charset="2"/>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a:cs typeface="Helvetica"/>
            </a:endParaRPr>
          </a:p>
          <a:p>
            <a:pPr marL="457200" marR="0" lvl="1" indent="0" algn="l" defTabSz="457200" rtl="0" eaLnBrk="1" fontAlgn="auto" latinLnBrk="0" hangingPunct="1">
              <a:lnSpc>
                <a:spcPct val="100000"/>
              </a:lnSpc>
              <a:spcBef>
                <a:spcPts val="1000"/>
              </a:spcBef>
              <a:spcAft>
                <a:spcPts val="0"/>
              </a:spcAft>
              <a:buClr>
                <a:srgbClr val="67952F"/>
              </a:buClr>
              <a:buSzPct val="80000"/>
              <a:buFont typeface="Wingdings 3" charset="2"/>
              <a:buNone/>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9084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
        <p:nvSpPr>
          <p:cNvPr id="10" name="Title 70"/>
          <p:cNvSpPr txBox="1">
            <a:spLocks/>
          </p:cNvSpPr>
          <p:nvPr/>
        </p:nvSpPr>
        <p:spPr>
          <a:xfrm>
            <a:off x="347036" y="0"/>
            <a:ext cx="10530514"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Opportunities for Partnership with Cancer Control</a:t>
            </a:r>
            <a:endParaRPr kumimoji="0" lang="en-US" sz="3600" b="1" i="0" u="none" strike="noStrike" kern="1200" cap="none" spc="-100" normalizeH="0" baseline="0" noProof="0" dirty="0">
              <a:ln>
                <a:noFill/>
              </a:ln>
              <a:solidFill>
                <a:prstClr val="white"/>
              </a:solidFill>
              <a:effectLst/>
              <a:uLnTx/>
              <a:uFillTx/>
              <a:latin typeface="Arial"/>
              <a:ea typeface="+mj-ea"/>
            </a:endParaRPr>
          </a:p>
        </p:txBody>
      </p:sp>
      <p:sp>
        <p:nvSpPr>
          <p:cNvPr id="5" name="Content Placeholder 1"/>
          <p:cNvSpPr txBox="1">
            <a:spLocks/>
          </p:cNvSpPr>
          <p:nvPr/>
        </p:nvSpPr>
        <p:spPr>
          <a:xfrm>
            <a:off x="466343" y="942975"/>
            <a:ext cx="10872217"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Cancer Prevention and Control Partners:</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Are trusted sources of information for consumers &amp; other professionals</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Can help connect more consumers to free, local enrollment help</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Have key insights and experience – you can make this information most relevant to your audience </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Are important partners in co-creating and tailoring materials</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Help to inform policymakers on key issues</a:t>
            </a:r>
          </a:p>
          <a:p>
            <a:pPr marL="45720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pic>
        <p:nvPicPr>
          <p:cNvPr id="6"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436435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
        <p:nvSpPr>
          <p:cNvPr id="10" name="Title 70"/>
          <p:cNvSpPr txBox="1">
            <a:spLocks/>
          </p:cNvSpPr>
          <p:nvPr/>
        </p:nvSpPr>
        <p:spPr>
          <a:xfrm>
            <a:off x="347036" y="0"/>
            <a:ext cx="9361885"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Opportunities for Partnership with Cancer Control</a:t>
            </a:r>
            <a:endParaRPr kumimoji="0" lang="en-US" sz="3600" b="1" i="0" u="none" strike="noStrike" kern="1200" cap="none" spc="-100" normalizeH="0" baseline="0" noProof="0" dirty="0">
              <a:ln>
                <a:noFill/>
              </a:ln>
              <a:solidFill>
                <a:prstClr val="white"/>
              </a:solidFill>
              <a:effectLst/>
              <a:uLnTx/>
              <a:uFillTx/>
              <a:latin typeface="Arial"/>
              <a:ea typeface="+mj-ea"/>
            </a:endParaRPr>
          </a:p>
        </p:txBody>
      </p:sp>
      <p:sp>
        <p:nvSpPr>
          <p:cNvPr id="5" name="Content Placeholder 1"/>
          <p:cNvSpPr txBox="1">
            <a:spLocks/>
          </p:cNvSpPr>
          <p:nvPr/>
        </p:nvSpPr>
        <p:spPr>
          <a:xfrm>
            <a:off x="466343" y="942975"/>
            <a:ext cx="10872217"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3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18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Covering Wisconsin can provide:</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Free, local help from Navigators</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Free promotional materials and other resources to help you spread the word</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Consumer-tested how-to sheets on key health insurance topics – including those focused on cancer prevention and control! </a:t>
            </a:r>
          </a:p>
          <a:p>
            <a:pPr marL="742950" marR="0" lvl="1" indent="-285750" algn="l" defTabSz="457200" rtl="0" eaLnBrk="1" fontAlgn="auto" latinLnBrk="0" hangingPunct="1">
              <a:lnSpc>
                <a:spcPct val="100000"/>
              </a:lnSpc>
              <a:spcBef>
                <a:spcPts val="18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Trainings for professionals and educational sessions for consumers</a:t>
            </a:r>
          </a:p>
          <a:p>
            <a:pPr marL="45720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pic>
        <p:nvPicPr>
          <p:cNvPr id="6"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4293306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sp>
        <p:nvSpPr>
          <p:cNvPr id="10" name="Title 70"/>
          <p:cNvSpPr txBox="1">
            <a:spLocks/>
          </p:cNvSpPr>
          <p:nvPr/>
        </p:nvSpPr>
        <p:spPr>
          <a:xfrm>
            <a:off x="347036" y="0"/>
            <a:ext cx="11677324"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cs typeface="Calibri" panose="020F0502020204030204" pitchFamily="34" charset="0"/>
              </a:rPr>
              <a:t>Referring to an Enrollment Assister</a:t>
            </a:r>
            <a:endParaRPr kumimoji="0" lang="en-US" sz="3600" b="1" i="1" u="none" strike="noStrike" kern="1200" cap="none" spc="-100" normalizeH="0" baseline="0" noProof="0" dirty="0">
              <a:ln>
                <a:noFill/>
              </a:ln>
              <a:solidFill>
                <a:prstClr val="white"/>
              </a:solidFill>
              <a:effectLst/>
              <a:uLnTx/>
              <a:uFillTx/>
              <a:latin typeface="Arial"/>
              <a:ea typeface="+mj-ea"/>
            </a:endParaRPr>
          </a:p>
        </p:txBody>
      </p:sp>
      <p:sp>
        <p:nvSpPr>
          <p:cNvPr id="5" name="Content Placeholder 1"/>
          <p:cNvSpPr txBox="1">
            <a:spLocks/>
          </p:cNvSpPr>
          <p:nvPr/>
        </p:nvSpPr>
        <p:spPr>
          <a:xfrm>
            <a:off x="347036" y="942976"/>
            <a:ext cx="9052560" cy="40285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Content Placeholder 1"/>
          <p:cNvSpPr txBox="1">
            <a:spLocks/>
          </p:cNvSpPr>
          <p:nvPr/>
        </p:nvSpPr>
        <p:spPr>
          <a:xfrm>
            <a:off x="475489" y="641788"/>
            <a:ext cx="10954511"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7075997" y="1831255"/>
            <a:ext cx="3678806" cy="3103037"/>
          </a:xfrm>
          <a:prstGeom prst="rect">
            <a:avLst/>
          </a:prstGeom>
        </p:spPr>
      </p:pic>
      <p:sp>
        <p:nvSpPr>
          <p:cNvPr id="9" name="Content Placeholder 1"/>
          <p:cNvSpPr txBox="1">
            <a:spLocks/>
          </p:cNvSpPr>
          <p:nvPr/>
        </p:nvSpPr>
        <p:spPr>
          <a:xfrm>
            <a:off x="475489" y="1584763"/>
            <a:ext cx="6172961" cy="53392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6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Two ways to make an appointment: </a:t>
            </a:r>
          </a:p>
          <a:p>
            <a:pPr marL="45720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1. Call</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Covering Wisconsin at (608) 261-1455 or (414) 400-9489</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Local enrollment assister</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2-1-1</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endParaRPr>
          </a:p>
          <a:p>
            <a:pPr marL="514350" marR="0" lvl="1"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2. Wisconsin Health Insurance Connector Tool</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hlinkClick r:id="rId4"/>
              </a:rPr>
              <a:t>www.coveringwi.org/enroll</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Helvetica"/>
            </a:endParaRPr>
          </a:p>
        </p:txBody>
      </p:sp>
      <p:pic>
        <p:nvPicPr>
          <p:cNvPr id="12" name="image2.png"/>
          <p:cNvPicPr>
            <a:picLocks noChangeAspect="1"/>
          </p:cNvPicPr>
          <p:nvPr/>
        </p:nvPicPr>
        <p:blipFill>
          <a:blip r:embed="rId5"/>
          <a:stretch>
            <a:fillRect/>
          </a:stretch>
        </p:blipFill>
        <p:spPr>
          <a:xfrm>
            <a:off x="9708921" y="5380515"/>
            <a:ext cx="1845771" cy="1085751"/>
          </a:xfrm>
          <a:prstGeom prst="rect">
            <a:avLst/>
          </a:prstGeom>
          <a:ln w="12700">
            <a:miter lim="400000"/>
          </a:ln>
        </p:spPr>
      </p:pic>
    </p:spTree>
    <p:extLst>
      <p:ext uri="{BB962C8B-B14F-4D97-AF65-F5344CB8AC3E}">
        <p14:creationId xmlns:p14="http://schemas.microsoft.com/office/powerpoint/2010/main" val="996860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3473" y="0"/>
            <a:ext cx="11701669"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Questions</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pic>
        <p:nvPicPr>
          <p:cNvPr id="7"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Content Placeholder 1"/>
          <p:cNvSpPr txBox="1">
            <a:spLocks/>
          </p:cNvSpPr>
          <p:nvPr/>
        </p:nvSpPr>
        <p:spPr>
          <a:xfrm>
            <a:off x="1212272" y="1438068"/>
            <a:ext cx="8496649" cy="4804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8" name="Content Placeholder 1"/>
          <p:cNvSpPr txBox="1">
            <a:spLocks/>
          </p:cNvSpPr>
          <p:nvPr/>
        </p:nvSpPr>
        <p:spPr>
          <a:xfrm>
            <a:off x="640409" y="2104369"/>
            <a:ext cx="4268878" cy="16051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Contact Covering Wisconsin </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608-261-1455 </a:t>
            </a: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4"/>
              </a:rPr>
              <a:t>www.coveringwi.org</a:t>
            </a:r>
            <a:endPar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0" marR="0" lvl="2"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pic>
        <p:nvPicPr>
          <p:cNvPr id="12" name="Picture 4" descr="File:Noun Project question mark icon 1101884 cc.svg - Outreach Wik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355" y="1215955"/>
            <a:ext cx="4592349" cy="45923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a:extLst>
              <a:ext uri="{FF2B5EF4-FFF2-40B4-BE49-F238E27FC236}">
                <a16:creationId xmlns:a16="http://schemas.microsoft.com/office/drawing/2014/main" id="{24D25D7E-FAF7-4236-B814-36DB4AEDF014}"/>
              </a:ext>
            </a:extLst>
          </p:cNvPr>
          <p:cNvSpPr txBox="1">
            <a:spLocks/>
          </p:cNvSpPr>
          <p:nvPr/>
        </p:nvSpPr>
        <p:spPr>
          <a:xfrm>
            <a:off x="640409" y="3839783"/>
            <a:ext cx="5005661" cy="5642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Contact Courtney </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6"/>
              </a:rPr>
              <a:t>charris2@wisc.edu</a:t>
            </a:r>
            <a:r>
              <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a:t>
            </a:r>
            <a:endPar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
        <p:nvSpPr>
          <p:cNvPr id="14" name="Content Placeholder 1">
            <a:extLst>
              <a:ext uri="{FF2B5EF4-FFF2-40B4-BE49-F238E27FC236}">
                <a16:creationId xmlns:a16="http://schemas.microsoft.com/office/drawing/2014/main" id="{74A85F50-5D3D-4DB3-8263-91D8FC40746E}"/>
              </a:ext>
            </a:extLst>
          </p:cNvPr>
          <p:cNvSpPr txBox="1">
            <a:spLocks/>
          </p:cNvSpPr>
          <p:nvPr/>
        </p:nvSpPr>
        <p:spPr>
          <a:xfrm>
            <a:off x="640409" y="4758185"/>
            <a:ext cx="5212947" cy="5642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Check out CWI’s </a:t>
            </a:r>
            <a:r>
              <a:rPr kumimoji="0" lang="en-US" sz="240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rId7"/>
              </a:rPr>
              <a:t>ARPA Policy Summary</a:t>
            </a: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9371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15" y="2462878"/>
            <a:ext cx="11347833" cy="1143000"/>
          </a:xfrm>
        </p:spPr>
        <p:txBody>
          <a:bodyPr/>
          <a:lstStyle/>
          <a:p>
            <a:pPr algn="ctr"/>
            <a:r>
              <a:rPr lang="en-US" sz="7200" dirty="0" smtClean="0"/>
              <a:t>Questions? Comments?</a:t>
            </a:r>
            <a:br>
              <a:rPr lang="en-US" sz="7200" dirty="0" smtClean="0"/>
            </a:br>
            <a:r>
              <a:rPr lang="en-US" sz="6600" dirty="0" smtClean="0"/>
              <a:t/>
            </a:r>
            <a:br>
              <a:rPr lang="en-US" sz="6600" dirty="0" smtClean="0"/>
            </a:br>
            <a:endParaRPr lang="en-US" sz="4000" b="0" dirty="0"/>
          </a:p>
        </p:txBody>
      </p:sp>
      <p:pic>
        <p:nvPicPr>
          <p:cNvPr id="4" name="Picture 3"/>
          <p:cNvPicPr>
            <a:picLocks noChangeAspect="1"/>
          </p:cNvPicPr>
          <p:nvPr/>
        </p:nvPicPr>
        <p:blipFill rotWithShape="1">
          <a:blip r:embed="rId3"/>
          <a:srcRect t="26036" b="10611"/>
          <a:stretch/>
        </p:blipFill>
        <p:spPr>
          <a:xfrm>
            <a:off x="0" y="0"/>
            <a:ext cx="12230866" cy="1963615"/>
          </a:xfrm>
          <a:prstGeom prst="rect">
            <a:avLst/>
          </a:prstGeom>
        </p:spPr>
      </p:pic>
      <p:sp>
        <p:nvSpPr>
          <p:cNvPr id="5" name="Rectangle 4"/>
          <p:cNvSpPr/>
          <p:nvPr/>
        </p:nvSpPr>
        <p:spPr>
          <a:xfrm>
            <a:off x="2023599" y="3908386"/>
            <a:ext cx="8183664" cy="2308324"/>
          </a:xfrm>
          <a:prstGeom prst="rect">
            <a:avLst/>
          </a:prstGeom>
        </p:spPr>
        <p:txBody>
          <a:bodyPr wrap="square">
            <a:spAutoFit/>
          </a:bodyPr>
          <a:lstStyle/>
          <a:p>
            <a:pPr algn="ctr"/>
            <a:r>
              <a:rPr lang="en-US" sz="3600" i="1" dirty="0">
                <a:solidFill>
                  <a:srgbClr val="00247F"/>
                </a:solidFill>
                <a:latin typeface="Arial" panose="020B0604020202020204" pitchFamily="34" charset="0"/>
                <a:ea typeface="+mj-ea"/>
                <a:cs typeface="Arial" panose="020B0604020202020204" pitchFamily="34" charset="0"/>
              </a:rPr>
              <a:t>Please take our poll! Will pop up on your screens shortly</a:t>
            </a:r>
            <a:r>
              <a:rPr lang="en-US" sz="3600" i="1" dirty="0" smtClean="0">
                <a:solidFill>
                  <a:srgbClr val="00247F"/>
                </a:solidFill>
                <a:latin typeface="Arial" panose="020B0604020202020204" pitchFamily="34" charset="0"/>
                <a:ea typeface="+mj-ea"/>
                <a:cs typeface="Arial" panose="020B0604020202020204" pitchFamily="34" charset="0"/>
              </a:rPr>
              <a:t>.</a:t>
            </a:r>
          </a:p>
          <a:p>
            <a:pPr algn="ctr"/>
            <a:endParaRPr lang="en-US" sz="3600" i="1" dirty="0">
              <a:solidFill>
                <a:srgbClr val="00247F"/>
              </a:solidFill>
              <a:latin typeface="Arial" panose="020B0604020202020204" pitchFamily="34" charset="0"/>
              <a:ea typeface="+mj-ea"/>
              <a:cs typeface="Arial" panose="020B0604020202020204" pitchFamily="34" charset="0"/>
            </a:endParaRPr>
          </a:p>
          <a:p>
            <a:pPr algn="ctr"/>
            <a:r>
              <a:rPr lang="en-US" sz="3600" i="1" dirty="0" smtClean="0">
                <a:solidFill>
                  <a:srgbClr val="00247F"/>
                </a:solidFill>
                <a:latin typeface="Arial" panose="020B0604020202020204" pitchFamily="34" charset="0"/>
                <a:ea typeface="+mj-ea"/>
                <a:cs typeface="Arial" panose="020B0604020202020204" pitchFamily="34" charset="0"/>
              </a:rPr>
              <a:t>Stay tuned for resources you can use!</a:t>
            </a:r>
            <a:endParaRPr lang="en-US" sz="1600" dirty="0"/>
          </a:p>
        </p:txBody>
      </p:sp>
    </p:spTree>
    <p:extLst>
      <p:ext uri="{BB962C8B-B14F-4D97-AF65-F5344CB8AC3E}">
        <p14:creationId xmlns:p14="http://schemas.microsoft.com/office/powerpoint/2010/main" val="116017276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537"/>
            <a:ext cx="11902698" cy="1143000"/>
          </a:xfrm>
        </p:spPr>
        <p:txBody>
          <a:bodyPr/>
          <a:lstStyle/>
          <a:p>
            <a:r>
              <a:rPr lang="en-US" sz="4800" dirty="0" smtClean="0"/>
              <a:t>Resources – How to Sheets</a:t>
            </a:r>
            <a:endParaRPr lang="en-US" sz="4800" dirty="0"/>
          </a:p>
        </p:txBody>
      </p:sp>
      <p:sp>
        <p:nvSpPr>
          <p:cNvPr id="5" name="Content Placeholder 2"/>
          <p:cNvSpPr>
            <a:spLocks noGrp="1"/>
          </p:cNvSpPr>
          <p:nvPr>
            <p:ph idx="1"/>
          </p:nvPr>
        </p:nvSpPr>
        <p:spPr>
          <a:xfrm>
            <a:off x="318601" y="1670430"/>
            <a:ext cx="7314652" cy="3421199"/>
          </a:xfrm>
        </p:spPr>
        <p:txBody>
          <a:bodyPr vert="horz" lIns="91440" tIns="45720" rIns="91440" bIns="45720" rtlCol="0" anchor="t">
            <a:noAutofit/>
          </a:bodyPr>
          <a:lstStyle/>
          <a:p>
            <a:pPr marL="0" indent="0">
              <a:buNone/>
            </a:pPr>
            <a:r>
              <a:rPr lang="en-US" sz="2800" b="0" dirty="0">
                <a:latin typeface="Arial"/>
                <a:cs typeface="Arial"/>
              </a:rPr>
              <a:t>Our How-To Sheets offer straightforward answers to questions </a:t>
            </a:r>
            <a:r>
              <a:rPr lang="en-US" sz="2800" b="0" dirty="0" smtClean="0">
                <a:latin typeface="Arial"/>
                <a:cs typeface="Arial"/>
              </a:rPr>
              <a:t>so </a:t>
            </a:r>
            <a:r>
              <a:rPr lang="en-US" sz="2800" b="0" dirty="0">
                <a:latin typeface="Arial"/>
                <a:cs typeface="Arial"/>
              </a:rPr>
              <a:t>that patients can make informed choices about their health. </a:t>
            </a:r>
            <a:endParaRPr lang="en-US" sz="2800" b="0" dirty="0" smtClean="0">
              <a:latin typeface="Arial"/>
              <a:cs typeface="Arial"/>
            </a:endParaRPr>
          </a:p>
          <a:p>
            <a:pPr marL="0" indent="0">
              <a:buNone/>
            </a:pPr>
            <a:endParaRPr lang="en-US" sz="2800" b="0" dirty="0">
              <a:latin typeface="Arial"/>
              <a:cs typeface="Arial"/>
            </a:endParaRPr>
          </a:p>
          <a:p>
            <a:pPr marL="0" indent="0">
              <a:buNone/>
            </a:pPr>
            <a:r>
              <a:rPr lang="en-US" sz="2800" b="0" dirty="0" smtClean="0">
                <a:latin typeface="Arial"/>
                <a:cs typeface="Arial"/>
              </a:rPr>
              <a:t>Use </a:t>
            </a:r>
            <a:r>
              <a:rPr lang="en-US" sz="2800" b="0" dirty="0">
                <a:latin typeface="Arial"/>
                <a:cs typeface="Arial"/>
              </a:rPr>
              <a:t>these tools to start important conversations with patients, families, and community members who may have health literacy differences</a:t>
            </a:r>
            <a:r>
              <a:rPr lang="en-US" sz="2800" b="0" dirty="0" smtClean="0">
                <a:latin typeface="Arial"/>
                <a:cs typeface="Arial"/>
              </a:rPr>
              <a:t>.</a:t>
            </a:r>
            <a:endParaRPr lang="en-US" sz="1600" b="0" dirty="0"/>
          </a:p>
        </p:txBody>
      </p:sp>
      <p:pic>
        <p:nvPicPr>
          <p:cNvPr id="6" name="Picture 5"/>
          <p:cNvPicPr>
            <a:picLocks noChangeAspect="1"/>
          </p:cNvPicPr>
          <p:nvPr/>
        </p:nvPicPr>
        <p:blipFill rotWithShape="1">
          <a:blip r:embed="rId3"/>
          <a:srcRect t="26036" b="10611"/>
          <a:stretch/>
        </p:blipFill>
        <p:spPr>
          <a:xfrm>
            <a:off x="0" y="1124781"/>
            <a:ext cx="12179710" cy="378808"/>
          </a:xfrm>
          <a:prstGeom prst="rect">
            <a:avLst/>
          </a:prstGeom>
        </p:spPr>
      </p:pic>
      <p:sp>
        <p:nvSpPr>
          <p:cNvPr id="7" name="Rectangle 6"/>
          <p:cNvSpPr/>
          <p:nvPr/>
        </p:nvSpPr>
        <p:spPr>
          <a:xfrm>
            <a:off x="6750490" y="6026109"/>
            <a:ext cx="10304415"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hlinkClick r:id="rId4"/>
              </a:rPr>
              <a:t>www.wicancer.org/resources/how-to-sheets.com</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7971182" y="1670430"/>
            <a:ext cx="3245333" cy="4188838"/>
          </a:xfrm>
          <a:prstGeom prst="rect">
            <a:avLst/>
          </a:prstGeom>
        </p:spPr>
      </p:pic>
    </p:spTree>
    <p:extLst>
      <p:ext uri="{BB962C8B-B14F-4D97-AF65-F5344CB8AC3E}">
        <p14:creationId xmlns:p14="http://schemas.microsoft.com/office/powerpoint/2010/main" val="428713559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4AB6-5C87-43A7-9A5A-063453FF7E98}"/>
              </a:ext>
            </a:extLst>
          </p:cNvPr>
          <p:cNvSpPr>
            <a:spLocks noGrp="1"/>
          </p:cNvSpPr>
          <p:nvPr>
            <p:ph type="title"/>
          </p:nvPr>
        </p:nvSpPr>
        <p:spPr>
          <a:xfrm>
            <a:off x="122687" y="450913"/>
            <a:ext cx="10564969" cy="1143000"/>
          </a:xfrm>
        </p:spPr>
        <p:txBody>
          <a:bodyPr/>
          <a:lstStyle/>
          <a:p>
            <a:r>
              <a:rPr lang="en-US" dirty="0" smtClean="0"/>
              <a:t>Save the date! – August </a:t>
            </a:r>
            <a:r>
              <a:rPr lang="en-US" dirty="0"/>
              <a:t>Networking Webinar </a:t>
            </a:r>
          </a:p>
        </p:txBody>
      </p:sp>
      <p:sp>
        <p:nvSpPr>
          <p:cNvPr id="3" name="Content Placeholder 2">
            <a:extLst>
              <a:ext uri="{FF2B5EF4-FFF2-40B4-BE49-F238E27FC236}">
                <a16:creationId xmlns:a16="http://schemas.microsoft.com/office/drawing/2014/main" id="{EC27A1C4-0C6D-4C4E-8FF7-9C99558F9244}"/>
              </a:ext>
            </a:extLst>
          </p:cNvPr>
          <p:cNvSpPr>
            <a:spLocks noGrp="1"/>
          </p:cNvSpPr>
          <p:nvPr>
            <p:ph sz="half" idx="1"/>
          </p:nvPr>
        </p:nvSpPr>
        <p:spPr>
          <a:xfrm>
            <a:off x="273420" y="1729194"/>
            <a:ext cx="7246122" cy="4167140"/>
          </a:xfrm>
        </p:spPr>
        <p:txBody>
          <a:bodyPr vert="horz" lIns="91440" tIns="45720" rIns="91440" bIns="45720" rtlCol="0" anchor="t">
            <a:normAutofit/>
          </a:bodyPr>
          <a:lstStyle/>
          <a:p>
            <a:pPr marL="0" indent="0">
              <a:buNone/>
            </a:pPr>
            <a:r>
              <a:rPr lang="en-US" sz="2800" u="sng" dirty="0" smtClean="0"/>
              <a:t>“The </a:t>
            </a:r>
            <a:r>
              <a:rPr lang="en-US" sz="2800" u="sng" dirty="0"/>
              <a:t>Financial Toxicity of Cancer: Causes, Effects, and Potential </a:t>
            </a:r>
            <a:r>
              <a:rPr lang="en-US" sz="2800" u="sng" dirty="0" smtClean="0"/>
              <a:t>Solutions”</a:t>
            </a:r>
            <a:endParaRPr lang="en-US" sz="2800" u="sng" dirty="0"/>
          </a:p>
          <a:p>
            <a:pPr marL="0" indent="0">
              <a:buNone/>
            </a:pPr>
            <a:endParaRPr lang="en-US" sz="1050" b="0" u="sng" dirty="0" smtClean="0"/>
          </a:p>
          <a:p>
            <a:pPr marL="0" indent="0">
              <a:buNone/>
            </a:pPr>
            <a:r>
              <a:rPr lang="en-US" sz="2400" b="0" dirty="0" smtClean="0"/>
              <a:t>Cancer </a:t>
            </a:r>
            <a:r>
              <a:rPr lang="en-US" sz="2400" b="0" dirty="0"/>
              <a:t>is one of the most expensive medical conditions a person can </a:t>
            </a:r>
            <a:r>
              <a:rPr lang="en-US" sz="2400" b="0" dirty="0" smtClean="0"/>
              <a:t>experience.</a:t>
            </a:r>
          </a:p>
          <a:p>
            <a:pPr marL="0" indent="0">
              <a:buNone/>
            </a:pPr>
            <a:endParaRPr lang="en-US" sz="1200" b="0" dirty="0"/>
          </a:p>
          <a:p>
            <a:pPr marL="0" indent="0">
              <a:buNone/>
            </a:pPr>
            <a:r>
              <a:rPr lang="en-US" sz="2400" b="0" dirty="0" smtClean="0"/>
              <a:t>Learn </a:t>
            </a:r>
            <a:r>
              <a:rPr lang="en-US" sz="2400" b="0" dirty="0"/>
              <a:t>more about what contributes to financial toxicity; how it impacts patients, survivors, and families; and how we might reverse this troubling phenomenon.</a:t>
            </a:r>
          </a:p>
        </p:txBody>
      </p:sp>
      <p:pic>
        <p:nvPicPr>
          <p:cNvPr id="5" name="Picture 4"/>
          <p:cNvPicPr>
            <a:picLocks noChangeAspect="1"/>
          </p:cNvPicPr>
          <p:nvPr/>
        </p:nvPicPr>
        <p:blipFill rotWithShape="1">
          <a:blip r:embed="rId3"/>
          <a:srcRect t="26036" b="10611"/>
          <a:stretch/>
        </p:blipFill>
        <p:spPr>
          <a:xfrm>
            <a:off x="0" y="1215105"/>
            <a:ext cx="12179710" cy="378808"/>
          </a:xfrm>
          <a:prstGeom prst="rect">
            <a:avLst/>
          </a:prstGeom>
        </p:spPr>
      </p:pic>
      <p:sp>
        <p:nvSpPr>
          <p:cNvPr id="7" name="Rectangle 6"/>
          <p:cNvSpPr/>
          <p:nvPr/>
        </p:nvSpPr>
        <p:spPr>
          <a:xfrm>
            <a:off x="7768756" y="4612803"/>
            <a:ext cx="3916713" cy="1538883"/>
          </a:xfrm>
          <a:prstGeom prst="rect">
            <a:avLst/>
          </a:prstGeom>
        </p:spPr>
        <p:txBody>
          <a:bodyPr wrap="none">
            <a:spAutoFit/>
          </a:bodyPr>
          <a:lstStyle/>
          <a:p>
            <a:endParaRPr lang="en-US" sz="4000">
              <a:solidFill>
                <a:srgbClr val="3B75BA"/>
              </a:solidFill>
              <a:latin typeface="Arial"/>
              <a:cs typeface="Arial"/>
            </a:endParaRPr>
          </a:p>
          <a:p>
            <a:r>
              <a:rPr lang="en-US" sz="5400" b="1">
                <a:solidFill>
                  <a:srgbClr val="449CBE"/>
                </a:solidFill>
                <a:latin typeface="Arial"/>
                <a:cs typeface="Arial"/>
              </a:rPr>
              <a:t>10:00-11:00</a:t>
            </a:r>
            <a:endParaRPr lang="en-US" sz="5400" b="1">
              <a:solidFill>
                <a:srgbClr val="449CBE"/>
              </a:solidFill>
            </a:endParaRPr>
          </a:p>
        </p:txBody>
      </p:sp>
      <p:pic>
        <p:nvPicPr>
          <p:cNvPr id="1026" name="Picture 2" descr="Appointment, calendar, date, date picker, month, schedul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645" y="1671609"/>
            <a:ext cx="3632939" cy="36329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34380" y="2042681"/>
            <a:ext cx="218547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August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p:cNvSpPr/>
          <p:nvPr/>
        </p:nvSpPr>
        <p:spPr>
          <a:xfrm>
            <a:off x="8625680" y="3231412"/>
            <a:ext cx="2202872" cy="1742661"/>
          </a:xfrm>
          <a:prstGeom prst="rect">
            <a:avLst/>
          </a:prstGeom>
          <a:solidFill>
            <a:srgbClr val="E0F1F8"/>
          </a:solidFill>
          <a:ln>
            <a:solidFill>
              <a:srgbClr val="E0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67184" y="2676020"/>
            <a:ext cx="2923309" cy="2646878"/>
          </a:xfrm>
          <a:prstGeom prst="rect">
            <a:avLst/>
          </a:prstGeom>
          <a:noFill/>
        </p:spPr>
        <p:txBody>
          <a:bodyPr wrap="square" lIns="91440" tIns="45720" rIns="91440" bIns="45720">
            <a:spAutoFit/>
          </a:bodyPr>
          <a:lstStyle/>
          <a:p>
            <a:pPr algn="ctr"/>
            <a:r>
              <a:rPr lang="en-US" sz="16600" b="1" dirty="0" smtClean="0">
                <a:ln w="0"/>
                <a:solidFill>
                  <a:srgbClr val="449CBE"/>
                </a:solidFill>
                <a:effectLst>
                  <a:outerShdw blurRad="38100" dist="19050" dir="2700000" algn="tl" rotWithShape="0">
                    <a:schemeClr val="dk1">
                      <a:alpha val="40000"/>
                    </a:schemeClr>
                  </a:outerShdw>
                </a:effectLst>
              </a:rPr>
              <a:t>12</a:t>
            </a:r>
            <a:endParaRPr lang="en-US" sz="16600" b="1" cap="none" spc="0" dirty="0">
              <a:ln w="0"/>
              <a:solidFill>
                <a:srgbClr val="449CBE"/>
              </a:solidFill>
              <a:effectLst>
                <a:outerShdw blurRad="38100" dist="19050" dir="2700000" algn="tl" rotWithShape="0">
                  <a:schemeClr val="dk1">
                    <a:alpha val="40000"/>
                  </a:schemeClr>
                </a:outerShdw>
              </a:effectLst>
            </a:endParaRPr>
          </a:p>
        </p:txBody>
      </p:sp>
      <p:sp>
        <p:nvSpPr>
          <p:cNvPr id="12" name="Rectangle 11"/>
          <p:cNvSpPr/>
          <p:nvPr/>
        </p:nvSpPr>
        <p:spPr>
          <a:xfrm>
            <a:off x="2623764" y="6031615"/>
            <a:ext cx="6932182" cy="400110"/>
          </a:xfrm>
          <a:prstGeom prst="rect">
            <a:avLst/>
          </a:prstGeom>
        </p:spPr>
        <p:txBody>
          <a:bodyPr wrap="square">
            <a:spAutoFit/>
          </a:bodyPr>
          <a:lstStyle/>
          <a:p>
            <a:r>
              <a:rPr lang="en-US" sz="2000" b="1">
                <a:solidFill>
                  <a:srgbClr val="EE4693"/>
                </a:solidFill>
                <a:latin typeface="Arial" panose="020B0604020202020204" pitchFamily="34" charset="0"/>
                <a:cs typeface="Arial" panose="020B0604020202020204" pitchFamily="34" charset="0"/>
              </a:rPr>
              <a:t>Register here: </a:t>
            </a:r>
            <a:r>
              <a:rPr lang="en-US" sz="2000">
                <a:solidFill>
                  <a:srgbClr val="EE4693"/>
                </a:solidFill>
                <a:latin typeface="Arial" panose="020B0604020202020204" pitchFamily="34" charset="0"/>
                <a:cs typeface="Arial" panose="020B0604020202020204" pitchFamily="34" charset="0"/>
                <a:hlinkClick r:id="rId5"/>
              </a:rPr>
              <a:t>https://wicancer.org/events/webinars</a:t>
            </a:r>
            <a:r>
              <a:rPr lang="en-US" sz="2000">
                <a:solidFill>
                  <a:srgbClr val="3B75BA"/>
                </a:solidFill>
                <a:latin typeface="Arial" panose="020B0604020202020204" pitchFamily="34" charset="0"/>
                <a:cs typeface="Arial" panose="020B0604020202020204" pitchFamily="34" charset="0"/>
                <a:hlinkClick r:id="rId5"/>
              </a:rPr>
              <a:t>/</a:t>
            </a:r>
            <a:endParaRPr lang="en-US" sz="2000">
              <a:solidFill>
                <a:srgbClr val="3B75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9456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31"/>
            <a:ext cx="10464800" cy="1143000"/>
          </a:xfrm>
        </p:spPr>
        <p:txBody>
          <a:bodyPr/>
          <a:lstStyle/>
          <a:p>
            <a:r>
              <a:rPr lang="en-US" sz="5400" dirty="0" smtClean="0"/>
              <a:t>Thank you!</a:t>
            </a:r>
            <a:endParaRPr lang="en-US" dirty="0"/>
          </a:p>
        </p:txBody>
      </p:sp>
      <p:sp>
        <p:nvSpPr>
          <p:cNvPr id="3" name="Content Placeholder 2"/>
          <p:cNvSpPr>
            <a:spLocks noGrp="1"/>
          </p:cNvSpPr>
          <p:nvPr>
            <p:ph idx="1"/>
          </p:nvPr>
        </p:nvSpPr>
        <p:spPr>
          <a:xfrm>
            <a:off x="1007365" y="2328930"/>
            <a:ext cx="10138403" cy="3311768"/>
          </a:xfrm>
        </p:spPr>
        <p:txBody>
          <a:bodyPr>
            <a:normAutofit/>
          </a:bodyPr>
          <a:lstStyle/>
          <a:p>
            <a:pPr marL="0" indent="0" algn="ctr">
              <a:buNone/>
            </a:pPr>
            <a:r>
              <a:rPr lang="en-US" sz="7200" b="1" dirty="0" smtClean="0"/>
              <a:t>Thank you for joining!</a:t>
            </a:r>
            <a:r>
              <a:rPr lang="en-US" sz="7200" b="1" i="1" dirty="0"/>
              <a:t> </a:t>
            </a:r>
            <a:endParaRPr lang="en-US" sz="7200" b="1" i="1" dirty="0" smtClean="0"/>
          </a:p>
          <a:p>
            <a:pPr marL="0" indent="0" algn="ctr">
              <a:buNone/>
            </a:pPr>
            <a:r>
              <a:rPr lang="en-US" sz="7200" b="1" dirty="0" smtClean="0"/>
              <a:t>Stay well!</a:t>
            </a:r>
          </a:p>
          <a:p>
            <a:pPr marL="0" indent="0" algn="ctr">
              <a:buNone/>
            </a:pPr>
            <a:endParaRPr lang="en-US" sz="3200" dirty="0"/>
          </a:p>
        </p:txBody>
      </p:sp>
      <p:pic>
        <p:nvPicPr>
          <p:cNvPr id="4" name="Picture 3"/>
          <p:cNvPicPr>
            <a:picLocks noChangeAspect="1"/>
          </p:cNvPicPr>
          <p:nvPr/>
        </p:nvPicPr>
        <p:blipFill rotWithShape="1">
          <a:blip r:embed="rId3"/>
          <a:srcRect t="26036" b="10611"/>
          <a:stretch/>
        </p:blipFill>
        <p:spPr>
          <a:xfrm>
            <a:off x="-38866" y="995731"/>
            <a:ext cx="12230866" cy="380399"/>
          </a:xfrm>
          <a:prstGeom prst="rect">
            <a:avLst/>
          </a:prstGeom>
        </p:spPr>
      </p:pic>
    </p:spTree>
    <p:extLst>
      <p:ext uri="{BB962C8B-B14F-4D97-AF65-F5344CB8AC3E}">
        <p14:creationId xmlns:p14="http://schemas.microsoft.com/office/powerpoint/2010/main" val="40938250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65086"/>
            <a:ext cx="7924800" cy="1143000"/>
          </a:xfrm>
        </p:spPr>
        <p:txBody>
          <a:bodyPr>
            <a:noAutofit/>
          </a:bodyPr>
          <a:lstStyle/>
          <a:p>
            <a:r>
              <a:rPr lang="en-US" dirty="0" smtClean="0">
                <a:latin typeface="Arial"/>
                <a:cs typeface="Arial"/>
              </a:rPr>
              <a:t>Agenda</a:t>
            </a:r>
            <a:endParaRPr lang="en-US" dirty="0"/>
          </a:p>
        </p:txBody>
      </p:sp>
      <p:sp>
        <p:nvSpPr>
          <p:cNvPr id="6" name="Content Placeholder 5"/>
          <p:cNvSpPr>
            <a:spLocks noGrp="1"/>
          </p:cNvSpPr>
          <p:nvPr>
            <p:ph idx="1"/>
          </p:nvPr>
        </p:nvSpPr>
        <p:spPr>
          <a:xfrm>
            <a:off x="228600" y="2363759"/>
            <a:ext cx="7444409" cy="4235449"/>
          </a:xfrm>
        </p:spPr>
        <p:txBody>
          <a:bodyPr vert="horz" lIns="91440" tIns="45720" rIns="91440" bIns="45720" rtlCol="0" anchor="t">
            <a:noAutofit/>
          </a:bodyPr>
          <a:lstStyle/>
          <a:p>
            <a:r>
              <a:rPr lang="en-US" sz="3200" b="1" dirty="0" smtClean="0"/>
              <a:t>Welcome</a:t>
            </a:r>
          </a:p>
          <a:p>
            <a:r>
              <a:rPr lang="en-US" sz="3200" b="1" dirty="0" smtClean="0"/>
              <a:t>Intro</a:t>
            </a:r>
          </a:p>
          <a:p>
            <a:r>
              <a:rPr lang="en-US" sz="3200" b="1" dirty="0" smtClean="0"/>
              <a:t>Presentation by Courtney Harris</a:t>
            </a:r>
            <a:endParaRPr lang="en-US" sz="3200" b="1" dirty="0"/>
          </a:p>
          <a:p>
            <a:r>
              <a:rPr lang="en-US" sz="3200" b="1" dirty="0" smtClean="0"/>
              <a:t>Questions</a:t>
            </a:r>
            <a:endParaRPr lang="en-US" sz="3200" b="1" dirty="0"/>
          </a:p>
        </p:txBody>
      </p:sp>
      <p:pic>
        <p:nvPicPr>
          <p:cNvPr id="7" name="Picture 6"/>
          <p:cNvPicPr>
            <a:picLocks noChangeAspect="1"/>
          </p:cNvPicPr>
          <p:nvPr/>
        </p:nvPicPr>
        <p:blipFill rotWithShape="1">
          <a:blip r:embed="rId3"/>
          <a:srcRect t="26036" b="10611"/>
          <a:stretch/>
        </p:blipFill>
        <p:spPr>
          <a:xfrm>
            <a:off x="-2771" y="1224223"/>
            <a:ext cx="12230866" cy="380399"/>
          </a:xfrm>
          <a:prstGeom prst="rect">
            <a:avLst/>
          </a:prstGeom>
        </p:spPr>
      </p:pic>
      <p:sp>
        <p:nvSpPr>
          <p:cNvPr id="2" name="Rectangle 1"/>
          <p:cNvSpPr/>
          <p:nvPr/>
        </p:nvSpPr>
        <p:spPr>
          <a:xfrm>
            <a:off x="10302640" y="5999565"/>
            <a:ext cx="2004844" cy="369332"/>
          </a:xfrm>
          <a:prstGeom prst="rect">
            <a:avLst/>
          </a:prstGeom>
        </p:spPr>
        <p:txBody>
          <a:bodyPr wrap="none">
            <a:spAutoFit/>
          </a:bodyPr>
          <a:lstStyle/>
          <a:p>
            <a:r>
              <a:rPr lang="en-US" dirty="0">
                <a:hlinkClick r:id="rId4"/>
              </a:rPr>
              <a:t>www.wicancer.org</a:t>
            </a:r>
            <a:r>
              <a:rPr lang="en-US" dirty="0"/>
              <a:t>  </a:t>
            </a:r>
          </a:p>
        </p:txBody>
      </p:sp>
      <p:pic>
        <p:nvPicPr>
          <p:cNvPr id="3" name="Picture 2"/>
          <p:cNvPicPr>
            <a:picLocks noChangeAspect="1"/>
          </p:cNvPicPr>
          <p:nvPr/>
        </p:nvPicPr>
        <p:blipFill>
          <a:blip r:embed="rId5"/>
          <a:stretch>
            <a:fillRect/>
          </a:stretch>
        </p:blipFill>
        <p:spPr>
          <a:xfrm>
            <a:off x="7205658" y="2363759"/>
            <a:ext cx="4682395" cy="2840007"/>
          </a:xfrm>
          <a:prstGeom prst="rect">
            <a:avLst/>
          </a:prstGeom>
        </p:spPr>
      </p:pic>
    </p:spTree>
    <p:extLst>
      <p:ext uri="{BB962C8B-B14F-4D97-AF65-F5344CB8AC3E}">
        <p14:creationId xmlns:p14="http://schemas.microsoft.com/office/powerpoint/2010/main" val="18474951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144" y="2720411"/>
            <a:ext cx="9080271" cy="1143000"/>
          </a:xfrm>
        </p:spPr>
        <p:txBody>
          <a:bodyPr/>
          <a:lstStyle/>
          <a:p>
            <a:r>
              <a:rPr lang="en-US" sz="4800" i="0" dirty="0" smtClean="0">
                <a:solidFill>
                  <a:srgbClr val="2A3478"/>
                </a:solidFill>
              </a:rPr>
              <a:t>Courtney Harris, MSW</a:t>
            </a:r>
            <a:r>
              <a:rPr lang="en-US" sz="4800" i="0" dirty="0" smtClean="0">
                <a:solidFill>
                  <a:srgbClr val="3B75BA"/>
                </a:solidFill>
              </a:rPr>
              <a:t/>
            </a:r>
            <a:br>
              <a:rPr lang="en-US" sz="4800" i="0" dirty="0" smtClean="0">
                <a:solidFill>
                  <a:srgbClr val="3B75BA"/>
                </a:solidFill>
              </a:rPr>
            </a:br>
            <a:r>
              <a:rPr lang="en-US" sz="3200" b="0" dirty="0">
                <a:solidFill>
                  <a:srgbClr val="3B75BA"/>
                </a:solidFill>
              </a:rPr>
              <a:t>Outreach &amp; Partner Development Manager</a:t>
            </a:r>
            <a:r>
              <a:rPr lang="en-US" sz="3600" b="0" dirty="0">
                <a:solidFill>
                  <a:srgbClr val="3B75BA"/>
                </a:solidFill>
              </a:rPr>
              <a:t/>
            </a:r>
            <a:br>
              <a:rPr lang="en-US" sz="3600" b="0" dirty="0">
                <a:solidFill>
                  <a:srgbClr val="3B75BA"/>
                </a:solidFill>
              </a:rPr>
            </a:br>
            <a:r>
              <a:rPr lang="en-US" sz="3200" b="0" i="0" dirty="0" smtClean="0">
                <a:solidFill>
                  <a:srgbClr val="3B75BA"/>
                </a:solidFill>
              </a:rPr>
              <a:t>Covering Wisconsin</a:t>
            </a:r>
            <a:endParaRPr lang="en-US" sz="2800" b="0" i="0" dirty="0">
              <a:solidFill>
                <a:srgbClr val="3B75BA"/>
              </a:solidFill>
            </a:endParaRPr>
          </a:p>
        </p:txBody>
      </p:sp>
      <p:pic>
        <p:nvPicPr>
          <p:cNvPr id="4" name="Picture 3"/>
          <p:cNvPicPr>
            <a:picLocks noChangeAspect="1"/>
          </p:cNvPicPr>
          <p:nvPr/>
        </p:nvPicPr>
        <p:blipFill rotWithShape="1">
          <a:blip r:embed="rId3"/>
          <a:srcRect t="26036" b="10611"/>
          <a:stretch/>
        </p:blipFill>
        <p:spPr>
          <a:xfrm>
            <a:off x="0" y="1"/>
            <a:ext cx="12230866" cy="1546166"/>
          </a:xfrm>
          <a:prstGeom prst="rect">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8A226511-5223-496E-A284-6D248062D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82" y="1924026"/>
            <a:ext cx="3366705" cy="3366705"/>
          </a:xfrm>
          <a:prstGeom prst="rect">
            <a:avLst/>
          </a:prstGeom>
        </p:spPr>
      </p:pic>
    </p:spTree>
    <p:extLst>
      <p:ext uri="{BB962C8B-B14F-4D97-AF65-F5344CB8AC3E}">
        <p14:creationId xmlns:p14="http://schemas.microsoft.com/office/powerpoint/2010/main" val="40271554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AD47"/>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0DE6A193-4755-479A-BC6F-A7EBCA73B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2.png">
            <a:extLst>
              <a:ext uri="{FF2B5EF4-FFF2-40B4-BE49-F238E27FC236}">
                <a16:creationId xmlns:a16="http://schemas.microsoft.com/office/drawing/2014/main" id="{94F414EB-2DC2-4FD4-BE67-2856E6482D1A}"/>
              </a:ext>
            </a:extLst>
          </p:cNvPr>
          <p:cNvPicPr>
            <a:picLocks noChangeAspect="1"/>
          </p:cNvPicPr>
          <p:nvPr/>
        </p:nvPicPr>
        <p:blipFill>
          <a:blip r:embed="rId3"/>
          <a:stretch>
            <a:fillRect/>
          </a:stretch>
        </p:blipFill>
        <p:spPr>
          <a:xfrm>
            <a:off x="5848350" y="1775195"/>
            <a:ext cx="5890683" cy="3460775"/>
          </a:xfrm>
          <a:prstGeom prst="rect">
            <a:avLst/>
          </a:prstGeom>
        </p:spPr>
      </p:pic>
      <p:sp>
        <p:nvSpPr>
          <p:cNvPr id="25" name="Freeform: Shape 19">
            <a:extLst>
              <a:ext uri="{FF2B5EF4-FFF2-40B4-BE49-F238E27FC236}">
                <a16:creationId xmlns:a16="http://schemas.microsoft.com/office/drawing/2014/main" id="{5A55B759-31A7-423C-9BC2-A8BC09FE9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F78796AF-79A0-47AC-BEFD-BFFC00F968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04672" y="1994847"/>
            <a:ext cx="3877056" cy="2249424"/>
          </a:xfrm>
        </p:spPr>
        <p:txBody>
          <a:bodyPr anchor="b">
            <a:normAutofit fontScale="90000"/>
          </a:bodyPr>
          <a:lstStyle/>
          <a:p>
            <a:pPr algn="l"/>
            <a:r>
              <a:rPr lang="en-US" sz="5000" b="1" dirty="0"/>
              <a:t>Partnering to Increase Access to Health Insurance Coverage</a:t>
            </a:r>
          </a:p>
        </p:txBody>
      </p:sp>
      <p:sp>
        <p:nvSpPr>
          <p:cNvPr id="3" name="Subtitle 2"/>
          <p:cNvSpPr>
            <a:spLocks noGrp="1"/>
          </p:cNvSpPr>
          <p:nvPr>
            <p:ph type="subTitle" idx="1"/>
          </p:nvPr>
        </p:nvSpPr>
        <p:spPr>
          <a:xfrm>
            <a:off x="804672" y="4381431"/>
            <a:ext cx="3209544" cy="1155525"/>
          </a:xfrm>
        </p:spPr>
        <p:txBody>
          <a:bodyPr anchor="t">
            <a:normAutofit/>
          </a:bodyPr>
          <a:lstStyle/>
          <a:p>
            <a:pPr algn="l"/>
            <a:r>
              <a:rPr lang="en-US" sz="2000" dirty="0"/>
              <a:t>Wisconsin Cancer Collaborative </a:t>
            </a:r>
          </a:p>
          <a:p>
            <a:pPr algn="l"/>
            <a:r>
              <a:rPr lang="en-US" sz="2000" dirty="0"/>
              <a:t>July 8, 2021</a:t>
            </a:r>
          </a:p>
        </p:txBody>
      </p:sp>
    </p:spTree>
    <p:extLst>
      <p:ext uri="{BB962C8B-B14F-4D97-AF65-F5344CB8AC3E}">
        <p14:creationId xmlns:p14="http://schemas.microsoft.com/office/powerpoint/2010/main" val="789060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Rectangle 24"/>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7035" y="0"/>
            <a:ext cx="7391401"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Introduction</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sp>
        <p:nvSpPr>
          <p:cNvPr id="14" name="TextBox 13">
            <a:extLst>
              <a:ext uri="{FF2B5EF4-FFF2-40B4-BE49-F238E27FC236}">
                <a16:creationId xmlns:a16="http://schemas.microsoft.com/office/drawing/2014/main" id="{007923EB-CC05-4B3C-88E8-1DAB9CFCDAB1}"/>
              </a:ext>
            </a:extLst>
          </p:cNvPr>
          <p:cNvSpPr txBox="1"/>
          <p:nvPr/>
        </p:nvSpPr>
        <p:spPr>
          <a:xfrm>
            <a:off x="3346435" y="4560390"/>
            <a:ext cx="5249495" cy="15696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Courtney Harris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panose="020F0502020204030204" pitchFamily="34" charset="0"/>
              </a:rPr>
              <a:t>Outreach &amp; Partner Development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panose="020F0502020204030204" pitchFamily="34" charset="0"/>
              </a:rPr>
              <a:t>Covering Wisconsin</a:t>
            </a:r>
          </a:p>
        </p:txBody>
      </p:sp>
      <p:pic>
        <p:nvPicPr>
          <p:cNvPr id="4" name="Picture 3" descr="A person smiling for the camera&#10;&#10;Description automatically generated with low confidence">
            <a:extLst>
              <a:ext uri="{FF2B5EF4-FFF2-40B4-BE49-F238E27FC236}">
                <a16:creationId xmlns:a16="http://schemas.microsoft.com/office/drawing/2014/main" id="{8A226511-5223-496E-A284-6D248062D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438" y="1546453"/>
            <a:ext cx="3013488" cy="3013488"/>
          </a:xfrm>
          <a:prstGeom prst="rect">
            <a:avLst/>
          </a:prstGeom>
        </p:spPr>
      </p:pic>
    </p:spTree>
    <p:extLst>
      <p:ext uri="{BB962C8B-B14F-4D97-AF65-F5344CB8AC3E}">
        <p14:creationId xmlns:p14="http://schemas.microsoft.com/office/powerpoint/2010/main" val="212489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3473" y="0"/>
            <a:ext cx="11701669"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Agenda</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pic>
        <p:nvPicPr>
          <p:cNvPr id="7"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Content Placeholder 1"/>
          <p:cNvSpPr txBox="1">
            <a:spLocks/>
          </p:cNvSpPr>
          <p:nvPr/>
        </p:nvSpPr>
        <p:spPr>
          <a:xfrm>
            <a:off x="1212272" y="1438068"/>
            <a:ext cx="10342420" cy="4804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Intro to Covering Wisconsin &amp; free enrollment help</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Brief overview of: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Health insurance options in Wisconsin</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American Rescue Plan (COVID relief law) impacts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Resources from Covering Wisconsin &amp; partners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Opportunities for Partnership with Cancer Prevention &amp; Control Partners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Questions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6122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942975"/>
          </a:xfrm>
          <a:prstGeom prst="rect">
            <a:avLst/>
          </a:prstGeom>
          <a:solidFill>
            <a:srgbClr val="67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itle 70"/>
          <p:cNvSpPr txBox="1">
            <a:spLocks/>
          </p:cNvSpPr>
          <p:nvPr/>
        </p:nvSpPr>
        <p:spPr>
          <a:xfrm>
            <a:off x="343473" y="0"/>
            <a:ext cx="11701669" cy="943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Covering Wisconsin</a:t>
            </a:r>
            <a:endParaRPr kumimoji="0" lang="en-US" sz="3600" b="1" i="1" u="none" strike="noStrike" kern="1200" cap="none" spc="-100" normalizeH="0" baseline="0" noProof="0" dirty="0">
              <a:ln>
                <a:noFill/>
              </a:ln>
              <a:solidFill>
                <a:prstClr val="white"/>
              </a:solidFill>
              <a:effectLst/>
              <a:uLnTx/>
              <a:uFillTx/>
              <a:latin typeface="Arial"/>
              <a:ea typeface="+mj-ea"/>
              <a:cs typeface="+mj-cs"/>
            </a:endParaRPr>
          </a:p>
        </p:txBody>
      </p:sp>
      <p:pic>
        <p:nvPicPr>
          <p:cNvPr id="7" name="image2.png"/>
          <p:cNvPicPr>
            <a:picLocks noChangeAspect="1"/>
          </p:cNvPicPr>
          <p:nvPr/>
        </p:nvPicPr>
        <p:blipFill>
          <a:blip r:embed="rId3"/>
          <a:stretch>
            <a:fillRect/>
          </a:stretch>
        </p:blipFill>
        <p:spPr>
          <a:xfrm>
            <a:off x="9708921" y="5380515"/>
            <a:ext cx="1845771" cy="1085751"/>
          </a:xfrm>
          <a:prstGeom prst="rect">
            <a:avLst/>
          </a:prstGeom>
          <a:ln w="12700">
            <a:miter lim="400000"/>
          </a:ln>
        </p:spPr>
      </p:pic>
      <p:sp>
        <p:nvSpPr>
          <p:cNvPr id="9" name="Rectangle 8"/>
          <p:cNvSpPr/>
          <p:nvPr/>
        </p:nvSpPr>
        <p:spPr>
          <a:xfrm>
            <a:off x="0" y="6702954"/>
            <a:ext cx="12192000" cy="155046"/>
          </a:xfrm>
          <a:prstGeom prst="rect">
            <a:avLst/>
          </a:prstGeom>
          <a:solidFill>
            <a:srgbClr val="AB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Content Placeholder 1"/>
          <p:cNvSpPr txBox="1">
            <a:spLocks/>
          </p:cNvSpPr>
          <p:nvPr/>
        </p:nvSpPr>
        <p:spPr>
          <a:xfrm>
            <a:off x="1212272" y="1438068"/>
            <a:ext cx="8496649" cy="48047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Covering Wisconsin is a nonprofit that helps people in Wisconsin find and use health insurance.</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600" b="0" i="0" u="none" strike="noStrike" kern="1200" cap="none" spc="0" normalizeH="0" baseline="0" noProof="0" dirty="0" err="1">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CWI</a:t>
            </a: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 develops materials and trains on health insurance topics.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rPr>
              <a:t>Our expert Navigators provide free help with health insurance.</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hlinkClick r:id=""/>
              </a:rPr>
              <a:t>www.CoveringWI.org</a:t>
            </a: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6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3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200" b="1" i="1"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11430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1050" b="1"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4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1615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ose of Reality DOJ">
      <a:dk1>
        <a:sysClr val="windowText" lastClr="000000"/>
      </a:dk1>
      <a:lt1>
        <a:sysClr val="window" lastClr="FFFFFF"/>
      </a:lt1>
      <a:dk2>
        <a:srgbClr val="F48521"/>
      </a:dk2>
      <a:lt2>
        <a:srgbClr val="C4C4C4"/>
      </a:lt2>
      <a:accent1>
        <a:srgbClr val="A25A32"/>
      </a:accent1>
      <a:accent2>
        <a:srgbClr val="C1222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a61827-17da-44f6-8c68-a90b263b5fca">
      <UserInfo>
        <DisplayName>Noelle LoConte</DisplayName>
        <AccountId>19</AccountId>
        <AccountType/>
      </UserInfo>
      <UserInfo>
        <DisplayName>Sarah C Kerch</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C56E9F8A197440A895D292523CF376" ma:contentTypeVersion="11" ma:contentTypeDescription="Create a new document." ma:contentTypeScope="" ma:versionID="dc8dbdbf04169553d19b67bc7b6bc671">
  <xsd:schema xmlns:xsd="http://www.w3.org/2001/XMLSchema" xmlns:xs="http://www.w3.org/2001/XMLSchema" xmlns:p="http://schemas.microsoft.com/office/2006/metadata/properties" xmlns:ns2="6da122f5-03b6-40ae-9127-17c9292989a2" xmlns:ns3="24a61827-17da-44f6-8c68-a90b263b5fca" targetNamespace="http://schemas.microsoft.com/office/2006/metadata/properties" ma:root="true" ma:fieldsID="a0b3febb7d1ea333c3e628c8837df596" ns2:_="" ns3:_="">
    <xsd:import namespace="6da122f5-03b6-40ae-9127-17c9292989a2"/>
    <xsd:import namespace="24a61827-17da-44f6-8c68-a90b263b5f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122f5-03b6-40ae-9127-17c929298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a61827-17da-44f6-8c68-a90b263b5f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2F833-7BB8-4DF0-A4FD-81B6B0815AB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4a61827-17da-44f6-8c68-a90b263b5fca"/>
    <ds:schemaRef ds:uri="http://purl.org/dc/elements/1.1/"/>
    <ds:schemaRef ds:uri="6da122f5-03b6-40ae-9127-17c9292989a2"/>
    <ds:schemaRef ds:uri="http://www.w3.org/XML/1998/namespace"/>
    <ds:schemaRef ds:uri="http://purl.org/dc/dcmitype/"/>
  </ds:schemaRefs>
</ds:datastoreItem>
</file>

<file path=customXml/itemProps2.xml><?xml version="1.0" encoding="utf-8"?>
<ds:datastoreItem xmlns:ds="http://schemas.openxmlformats.org/officeDocument/2006/customXml" ds:itemID="{79400F07-7FE0-41F9-A595-C4661CD191FB}">
  <ds:schemaRefs>
    <ds:schemaRef ds:uri="24a61827-17da-44f6-8c68-a90b263b5fca"/>
    <ds:schemaRef ds:uri="6da122f5-03b6-40ae-9127-17c9292989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F6ADDF-1788-4E1D-8C2B-B84B7144DF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100935</TotalTime>
  <Words>2809</Words>
  <Application>Microsoft Office PowerPoint</Application>
  <PresentationFormat>Widescreen</PresentationFormat>
  <Paragraphs>464</Paragraphs>
  <Slides>38</Slides>
  <Notes>38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Arial</vt:lpstr>
      <vt:lpstr>Arial Black</vt:lpstr>
      <vt:lpstr>Calibri</vt:lpstr>
      <vt:lpstr>Calibri Light</vt:lpstr>
      <vt:lpstr>Helvetica</vt:lpstr>
      <vt:lpstr>Helvetica Light</vt:lpstr>
      <vt:lpstr>Helvetica Neue</vt:lpstr>
      <vt:lpstr>Segoe UI</vt:lpstr>
      <vt:lpstr>Tahoma</vt:lpstr>
      <vt:lpstr>Times New Roman</vt:lpstr>
      <vt:lpstr>Trebuchet MS</vt:lpstr>
      <vt:lpstr>Wingdings 3</vt:lpstr>
      <vt:lpstr>Office Theme</vt:lpstr>
      <vt:lpstr>1_Office Theme</vt:lpstr>
      <vt:lpstr>White</vt:lpstr>
      <vt:lpstr>PowerPoint Presentation</vt:lpstr>
      <vt:lpstr>Who We Are</vt:lpstr>
      <vt:lpstr>It's time to renew your membership with the Wisconsin Cancer Collaborative!</vt:lpstr>
      <vt:lpstr>Agenda</vt:lpstr>
      <vt:lpstr>Courtney Harris, MSW Outreach &amp; Partner Development Manager Covering Wisconsin</vt:lpstr>
      <vt:lpstr>Partnering to Increase Access to Health Insurance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vt:lpstr>
      <vt:lpstr>Resources – How to Sheets</vt:lpstr>
      <vt:lpstr>Save the date! – August Networking Webinar </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2021 Webinar</dc:title>
  <dc:creator>sstocker</dc:creator>
  <cp:lastModifiedBy>Alexandra Peeters</cp:lastModifiedBy>
  <cp:revision>191</cp:revision>
  <dcterms:created xsi:type="dcterms:W3CDTF">2015-09-29T17:16:54Z</dcterms:created>
  <dcterms:modified xsi:type="dcterms:W3CDTF">2021-07-12T14:07:35Z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0x0101007BC56E9F8A197440A895D292523CF376</vt:lpwstr>
  </property>
</Properties>
</file>