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handoutMasterIdLst>
    <p:handoutMasterId r:id="rId25"/>
  </p:handoutMasterIdLst>
  <p:sldIdLst>
    <p:sldId id="258" r:id="rId3"/>
    <p:sldId id="260" r:id="rId4"/>
    <p:sldId id="269" r:id="rId5"/>
    <p:sldId id="271" r:id="rId6"/>
    <p:sldId id="261" r:id="rId7"/>
    <p:sldId id="265" r:id="rId8"/>
    <p:sldId id="264" r:id="rId9"/>
    <p:sldId id="276" r:id="rId10"/>
    <p:sldId id="277" r:id="rId11"/>
    <p:sldId id="275" r:id="rId12"/>
    <p:sldId id="279" r:id="rId13"/>
    <p:sldId id="280" r:id="rId14"/>
    <p:sldId id="272" r:id="rId15"/>
    <p:sldId id="274" r:id="rId16"/>
    <p:sldId id="278" r:id="rId17"/>
    <p:sldId id="284" r:id="rId18"/>
    <p:sldId id="281" r:id="rId19"/>
    <p:sldId id="286" r:id="rId20"/>
    <p:sldId id="288" r:id="rId21"/>
    <p:sldId id="266" r:id="rId22"/>
    <p:sldId id="290" r:id="rId23"/>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5697"/>
    <a:srgbClr val="00A261"/>
    <a:srgbClr val="E9EDF4"/>
    <a:srgbClr val="C6D9F1"/>
    <a:srgbClr val="CCEFDC"/>
    <a:srgbClr val="EFFFF9"/>
    <a:srgbClr val="BDFFE4"/>
    <a:srgbClr val="ECE218"/>
    <a:srgbClr val="D5CB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016" autoAdjust="0"/>
  </p:normalViewPr>
  <p:slideViewPr>
    <p:cSldViewPr showGuides="1">
      <p:cViewPr varScale="1">
        <p:scale>
          <a:sx n="60" d="100"/>
          <a:sy n="60" d="100"/>
        </p:scale>
        <p:origin x="730" y="43"/>
      </p:cViewPr>
      <p:guideLst>
        <p:guide orient="horz" pos="2160"/>
        <p:guide pos="2880"/>
      </p:guideLst>
    </p:cSldViewPr>
  </p:slideViewPr>
  <p:notesTextViewPr>
    <p:cViewPr>
      <p:scale>
        <a:sx n="1" d="1"/>
        <a:sy n="1" d="1"/>
      </p:scale>
      <p:origin x="0" y="0"/>
    </p:cViewPr>
  </p:notesTextViewPr>
  <p:sorterViewPr>
    <p:cViewPr>
      <p:scale>
        <a:sx n="100" d="100"/>
        <a:sy n="100" d="100"/>
      </p:scale>
      <p:origin x="0" y="32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1">
                <a:latin typeface="+mn-lt"/>
              </a:defRPr>
            </a:pPr>
            <a:r>
              <a:rPr lang="en-US" sz="1600" b="1">
                <a:latin typeface="+mn-lt"/>
              </a:rPr>
              <a:t>Fig 2. Growth in WCC Membership, 2006-2014</a:t>
            </a:r>
          </a:p>
        </c:rich>
      </c:tx>
      <c:layout>
        <c:manualLayout>
          <c:xMode val="edge"/>
          <c:yMode val="edge"/>
          <c:x val="0.13124851594590536"/>
          <c:y val="5.7444049777689264E-2"/>
        </c:manualLayout>
      </c:layout>
      <c:overlay val="1"/>
    </c:title>
    <c:autoTitleDeleted val="0"/>
    <c:plotArea>
      <c:layout>
        <c:manualLayout>
          <c:layoutTarget val="inner"/>
          <c:xMode val="edge"/>
          <c:yMode val="edge"/>
          <c:x val="7.1972665554704329E-2"/>
          <c:y val="3.4802261125575412E-2"/>
          <c:w val="0.83929515319327608"/>
          <c:h val="0.86547867308968296"/>
        </c:manualLayout>
      </c:layout>
      <c:areaChart>
        <c:grouping val="stacked"/>
        <c:varyColors val="0"/>
        <c:ser>
          <c:idx val="0"/>
          <c:order val="0"/>
          <c:tx>
            <c:strRef>
              <c:f>'annual report'!$A$2</c:f>
              <c:strCache>
                <c:ptCount val="1"/>
                <c:pt idx="0">
                  <c:v>Number</c:v>
                </c:pt>
              </c:strCache>
            </c:strRef>
          </c:tx>
          <c:spPr>
            <a:solidFill>
              <a:srgbClr val="4BACC6">
                <a:lumMod val="75000"/>
              </a:srgbClr>
            </a:solidFill>
            <a:ln w="12700">
              <a:solidFill>
                <a:srgbClr val="008080"/>
              </a:solidFill>
              <a:prstDash val="solid"/>
            </a:ln>
          </c:spPr>
          <c:dLbls>
            <c:dLbl>
              <c:idx val="0"/>
              <c:layout>
                <c:manualLayout>
                  <c:x val="2.0797282627399463E-2"/>
                  <c:y val="-7.551794253879214E-2"/>
                </c:manualLayout>
              </c:layout>
              <c:spPr>
                <a:noFill/>
                <a:ln>
                  <a:noFill/>
                </a:ln>
                <a:effectLst/>
              </c:spPr>
              <c:txPr>
                <a:bodyPr/>
                <a:lstStyle/>
                <a:p>
                  <a:pPr>
                    <a:defRPr sz="1800" b="1">
                      <a:solidFill>
                        <a:srgbClr val="FFC000"/>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BCC-4BFB-9F4E-CD5A9E62B0A7}"/>
                </c:ext>
              </c:extLst>
            </c:dLbl>
            <c:dLbl>
              <c:idx val="1"/>
              <c:layout>
                <c:manualLayout>
                  <c:x val="2.1216943751042054E-3"/>
                  <c:y val="-8.92484775458452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BCC-4BFB-9F4E-CD5A9E62B0A7}"/>
                </c:ext>
              </c:extLst>
            </c:dLbl>
            <c:dLbl>
              <c:idx val="2"/>
              <c:layout>
                <c:manualLayout>
                  <c:x val="-2.1216943751041681E-3"/>
                  <c:y val="-0.15790115258111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BCC-4BFB-9F4E-CD5A9E62B0A7}"/>
                </c:ext>
              </c:extLst>
            </c:dLbl>
            <c:dLbl>
              <c:idx val="3"/>
              <c:layout>
                <c:manualLayout>
                  <c:x val="-8.4867775004168217E-3"/>
                  <c:y val="-0.1863612001028173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BCC-4BFB-9F4E-CD5A9E62B0A7}"/>
                </c:ext>
              </c:extLst>
            </c:dLbl>
            <c:dLbl>
              <c:idx val="4"/>
              <c:layout>
                <c:manualLayout>
                  <c:x val="0"/>
                  <c:y val="-0.2095714908154794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BCC-4BFB-9F4E-CD5A9E62B0A7}"/>
                </c:ext>
              </c:extLst>
            </c:dLbl>
            <c:dLbl>
              <c:idx val="5"/>
              <c:layout>
                <c:manualLayout>
                  <c:x val="1.2987812954301438E-2"/>
                  <c:y val="-0.2384708163483411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BCC-4BFB-9F4E-CD5A9E62B0A7}"/>
                </c:ext>
              </c:extLst>
            </c:dLbl>
            <c:dLbl>
              <c:idx val="6"/>
              <c:layout>
                <c:manualLayout>
                  <c:x val="1.9584328707139106E-2"/>
                  <c:y val="-0.2566789628027206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BCC-4BFB-9F4E-CD5A9E62B0A7}"/>
                </c:ext>
              </c:extLst>
            </c:dLbl>
            <c:dLbl>
              <c:idx val="7"/>
              <c:layout>
                <c:manualLayout>
                  <c:x val="6.0097438917161052E-4"/>
                  <c:y val="-0.2744896868654487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BCC-4BFB-9F4E-CD5A9E62B0A7}"/>
                </c:ext>
              </c:extLst>
            </c:dLbl>
            <c:dLbl>
              <c:idx val="8"/>
              <c:layout>
                <c:manualLayout>
                  <c:x val="-2.2293181669483252E-2"/>
                  <c:y val="-0.28935262664021882"/>
                </c:manualLayout>
              </c:layout>
              <c:spPr>
                <a:noFill/>
                <a:ln>
                  <a:noFill/>
                </a:ln>
                <a:effectLst/>
              </c:spPr>
              <c:txPr>
                <a:bodyPr/>
                <a:lstStyle/>
                <a:p>
                  <a:pPr>
                    <a:defRPr sz="1800" b="1">
                      <a:solidFill>
                        <a:srgbClr val="92D050"/>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BCC-4BFB-9F4E-CD5A9E62B0A7}"/>
                </c:ext>
              </c:extLst>
            </c:dLbl>
            <c:spPr>
              <a:noFill/>
              <a:ln>
                <a:noFill/>
              </a:ln>
              <a:effectLst/>
            </c:spPr>
            <c:txPr>
              <a:bodyPr/>
              <a:lstStyle/>
              <a:p>
                <a:pPr>
                  <a:defRPr sz="1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'annual report'!$C$1:$K$1</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'annual report'!$C$2:$K$2</c:f>
              <c:numCache>
                <c:formatCode>General</c:formatCode>
                <c:ptCount val="9"/>
                <c:pt idx="0">
                  <c:v>40</c:v>
                </c:pt>
                <c:pt idx="1">
                  <c:v>56</c:v>
                </c:pt>
                <c:pt idx="2">
                  <c:v>62</c:v>
                </c:pt>
                <c:pt idx="3">
                  <c:v>73</c:v>
                </c:pt>
                <c:pt idx="4">
                  <c:v>77</c:v>
                </c:pt>
                <c:pt idx="5">
                  <c:v>87</c:v>
                </c:pt>
                <c:pt idx="6">
                  <c:v>91</c:v>
                </c:pt>
                <c:pt idx="7">
                  <c:v>96</c:v>
                </c:pt>
                <c:pt idx="8">
                  <c:v>119</c:v>
                </c:pt>
              </c:numCache>
            </c:numRef>
          </c:val>
          <c:extLst>
            <c:ext xmlns:c16="http://schemas.microsoft.com/office/drawing/2014/chart" uri="{C3380CC4-5D6E-409C-BE32-E72D297353CC}">
              <c16:uniqueId val="{00000009-ABCC-4BFB-9F4E-CD5A9E62B0A7}"/>
            </c:ext>
          </c:extLst>
        </c:ser>
        <c:dLbls>
          <c:showLegendKey val="0"/>
          <c:showVal val="1"/>
          <c:showCatName val="0"/>
          <c:showSerName val="0"/>
          <c:showPercent val="0"/>
          <c:showBubbleSize val="0"/>
        </c:dLbls>
        <c:axId val="107784832"/>
        <c:axId val="107786624"/>
      </c:areaChart>
      <c:catAx>
        <c:axId val="107784832"/>
        <c:scaling>
          <c:orientation val="minMax"/>
        </c:scaling>
        <c:delete val="0"/>
        <c:axPos val="b"/>
        <c:numFmt formatCode="General" sourceLinked="1"/>
        <c:majorTickMark val="none"/>
        <c:minorTickMark val="none"/>
        <c:tickLblPos val="nextTo"/>
        <c:txPr>
          <a:bodyPr rot="0" vert="horz"/>
          <a:lstStyle/>
          <a:p>
            <a:pPr>
              <a:defRPr sz="1400"/>
            </a:pPr>
            <a:endParaRPr lang="en-US"/>
          </a:p>
        </c:txPr>
        <c:crossAx val="107786624"/>
        <c:crosses val="autoZero"/>
        <c:auto val="1"/>
        <c:lblAlgn val="r"/>
        <c:lblOffset val="100"/>
        <c:tickLblSkip val="1"/>
        <c:tickMarkSkip val="1"/>
        <c:noMultiLvlLbl val="0"/>
      </c:catAx>
      <c:valAx>
        <c:axId val="107786624"/>
        <c:scaling>
          <c:orientation val="minMax"/>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107784832"/>
        <c:crosses val="autoZero"/>
        <c:crossBetween val="midCat"/>
        <c:majorUnit val="20"/>
      </c:valAx>
      <c:spPr>
        <a:noFill/>
        <a:ln w="12700">
          <a:solidFill>
            <a:srgbClr val="808080"/>
          </a:solidFill>
          <a:prstDash val="solid"/>
        </a:ln>
      </c:spPr>
    </c:plotArea>
    <c:plotVisOnly val="1"/>
    <c:dispBlanksAs val="zero"/>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7FC8CC-BD73-4753-AE1C-B9329592A679}" type="doc">
      <dgm:prSet loTypeId="urn:microsoft.com/office/officeart/2005/8/layout/cycle5" loCatId="cycle" qsTypeId="urn:microsoft.com/office/officeart/2005/8/quickstyle/simple1" qsCatId="simple" csTypeId="urn:microsoft.com/office/officeart/2005/8/colors/accent1_2" csCatId="accent1" phldr="1"/>
      <dgm:spPr/>
    </dgm:pt>
    <dgm:pt modelId="{6DA23F3B-241F-48E1-B775-B31952B04685}">
      <dgm:prSet phldrT="[Text]" custT="1"/>
      <dgm:spPr/>
      <dgm:t>
        <a:bodyPr/>
        <a:lstStyle/>
        <a:p>
          <a:r>
            <a:rPr lang="en-US" sz="1400" b="1" dirty="0" smtClean="0"/>
            <a:t>Coalition of Stakeholders</a:t>
          </a:r>
          <a:endParaRPr lang="en-US" sz="1400" b="1" dirty="0"/>
        </a:p>
      </dgm:t>
    </dgm:pt>
    <dgm:pt modelId="{DE39EE18-EC51-4ACF-AF70-D2F1069FBE20}" type="parTrans" cxnId="{B0F69122-9655-4BCC-9A43-01858DFC9129}">
      <dgm:prSet/>
      <dgm:spPr/>
      <dgm:t>
        <a:bodyPr/>
        <a:lstStyle/>
        <a:p>
          <a:endParaRPr lang="en-US"/>
        </a:p>
      </dgm:t>
    </dgm:pt>
    <dgm:pt modelId="{DB3F2E61-43E5-4108-88C3-8F4D223DF04D}" type="sibTrans" cxnId="{B0F69122-9655-4BCC-9A43-01858DFC9129}">
      <dgm:prSet/>
      <dgm:spPr/>
      <dgm:t>
        <a:bodyPr/>
        <a:lstStyle/>
        <a:p>
          <a:endParaRPr lang="en-US"/>
        </a:p>
      </dgm:t>
    </dgm:pt>
    <dgm:pt modelId="{6A72293B-D861-472F-85B4-947B8D896372}">
      <dgm:prSet phldrT="[Text]" custT="1"/>
      <dgm:spPr/>
      <dgm:t>
        <a:bodyPr/>
        <a:lstStyle/>
        <a:p>
          <a:r>
            <a:rPr lang="en-US" sz="1400" b="1" dirty="0" smtClean="0"/>
            <a:t>Look at cancer burden</a:t>
          </a:r>
          <a:endParaRPr lang="en-US" sz="1400" b="1" dirty="0"/>
        </a:p>
      </dgm:t>
    </dgm:pt>
    <dgm:pt modelId="{8057A62B-6EF6-414D-88C1-3B788A2FE073}" type="parTrans" cxnId="{BC07146E-F276-4602-8C57-7E23E2D17FEE}">
      <dgm:prSet/>
      <dgm:spPr/>
      <dgm:t>
        <a:bodyPr/>
        <a:lstStyle/>
        <a:p>
          <a:endParaRPr lang="en-US"/>
        </a:p>
      </dgm:t>
    </dgm:pt>
    <dgm:pt modelId="{2F77B753-AFD3-4287-A066-BD3488A24872}" type="sibTrans" cxnId="{BC07146E-F276-4602-8C57-7E23E2D17FEE}">
      <dgm:prSet/>
      <dgm:spPr/>
      <dgm:t>
        <a:bodyPr/>
        <a:lstStyle/>
        <a:p>
          <a:endParaRPr lang="en-US"/>
        </a:p>
      </dgm:t>
    </dgm:pt>
    <dgm:pt modelId="{D65A455A-06BA-4CF4-A0BD-0A370F4FDC27}">
      <dgm:prSet phldrT="[Text]" custT="1"/>
      <dgm:spPr/>
      <dgm:t>
        <a:bodyPr/>
        <a:lstStyle/>
        <a:p>
          <a:r>
            <a:rPr lang="en-US" sz="1400" b="1" dirty="0" smtClean="0"/>
            <a:t>Develop CCC Plan</a:t>
          </a:r>
        </a:p>
      </dgm:t>
    </dgm:pt>
    <dgm:pt modelId="{2BAB4673-A24A-42C0-BB26-8701DB4FA425}" type="parTrans" cxnId="{E0877673-89A8-4198-9F2A-562DC62632AF}">
      <dgm:prSet/>
      <dgm:spPr/>
      <dgm:t>
        <a:bodyPr/>
        <a:lstStyle/>
        <a:p>
          <a:endParaRPr lang="en-US"/>
        </a:p>
      </dgm:t>
    </dgm:pt>
    <dgm:pt modelId="{E5FCF965-E106-4085-BF9F-008CB32E402E}" type="sibTrans" cxnId="{E0877673-89A8-4198-9F2A-562DC62632AF}">
      <dgm:prSet/>
      <dgm:spPr/>
      <dgm:t>
        <a:bodyPr/>
        <a:lstStyle/>
        <a:p>
          <a:endParaRPr lang="en-US"/>
        </a:p>
      </dgm:t>
    </dgm:pt>
    <dgm:pt modelId="{6B31E105-DAD2-46FD-858E-9AE8D4EF153C}">
      <dgm:prSet phldrT="[Text]" custT="1"/>
      <dgm:spPr/>
      <dgm:t>
        <a:bodyPr/>
        <a:lstStyle/>
        <a:p>
          <a:r>
            <a:rPr lang="en-US" sz="1400" b="1" dirty="0" smtClean="0"/>
            <a:t>Implementation across cancer continuum</a:t>
          </a:r>
        </a:p>
      </dgm:t>
    </dgm:pt>
    <dgm:pt modelId="{897F5033-BDBA-4204-B2E9-3D155AB70013}" type="parTrans" cxnId="{3F51908E-9445-4A06-AE0A-B68405770FFF}">
      <dgm:prSet/>
      <dgm:spPr/>
      <dgm:t>
        <a:bodyPr/>
        <a:lstStyle/>
        <a:p>
          <a:endParaRPr lang="en-US"/>
        </a:p>
      </dgm:t>
    </dgm:pt>
    <dgm:pt modelId="{20F6E680-5205-4BCF-AFA4-112147842F30}" type="sibTrans" cxnId="{3F51908E-9445-4A06-AE0A-B68405770FFF}">
      <dgm:prSet/>
      <dgm:spPr/>
      <dgm:t>
        <a:bodyPr/>
        <a:lstStyle/>
        <a:p>
          <a:endParaRPr lang="en-US"/>
        </a:p>
      </dgm:t>
    </dgm:pt>
    <dgm:pt modelId="{74609D48-FCE8-4C8D-B177-A4DFB183A4AD}" type="pres">
      <dgm:prSet presAssocID="{CF7FC8CC-BD73-4753-AE1C-B9329592A679}" presName="cycle" presStyleCnt="0">
        <dgm:presLayoutVars>
          <dgm:dir/>
          <dgm:resizeHandles val="exact"/>
        </dgm:presLayoutVars>
      </dgm:prSet>
      <dgm:spPr/>
    </dgm:pt>
    <dgm:pt modelId="{D2311EA5-FAE8-4CDE-B507-36EC1553DA7A}" type="pres">
      <dgm:prSet presAssocID="{6DA23F3B-241F-48E1-B775-B31952B04685}" presName="node" presStyleLbl="node1" presStyleIdx="0" presStyleCnt="4" custScaleX="105894">
        <dgm:presLayoutVars>
          <dgm:bulletEnabled val="1"/>
        </dgm:presLayoutVars>
      </dgm:prSet>
      <dgm:spPr/>
      <dgm:t>
        <a:bodyPr/>
        <a:lstStyle/>
        <a:p>
          <a:endParaRPr lang="en-US"/>
        </a:p>
      </dgm:t>
    </dgm:pt>
    <dgm:pt modelId="{E6F6FAEA-0941-464A-A813-61D9F2CEEC68}" type="pres">
      <dgm:prSet presAssocID="{6DA23F3B-241F-48E1-B775-B31952B04685}" presName="spNode" presStyleCnt="0"/>
      <dgm:spPr/>
    </dgm:pt>
    <dgm:pt modelId="{8B1104FE-41C7-4773-B03B-5362C14F0A4D}" type="pres">
      <dgm:prSet presAssocID="{DB3F2E61-43E5-4108-88C3-8F4D223DF04D}" presName="sibTrans" presStyleLbl="sibTrans1D1" presStyleIdx="0" presStyleCnt="4"/>
      <dgm:spPr/>
      <dgm:t>
        <a:bodyPr/>
        <a:lstStyle/>
        <a:p>
          <a:endParaRPr lang="en-US"/>
        </a:p>
      </dgm:t>
    </dgm:pt>
    <dgm:pt modelId="{36E00A25-31AE-4BFA-9322-5DE117E7DDFB}" type="pres">
      <dgm:prSet presAssocID="{6A72293B-D861-472F-85B4-947B8D896372}" presName="node" presStyleLbl="node1" presStyleIdx="1" presStyleCnt="4">
        <dgm:presLayoutVars>
          <dgm:bulletEnabled val="1"/>
        </dgm:presLayoutVars>
      </dgm:prSet>
      <dgm:spPr/>
      <dgm:t>
        <a:bodyPr/>
        <a:lstStyle/>
        <a:p>
          <a:endParaRPr lang="en-US"/>
        </a:p>
      </dgm:t>
    </dgm:pt>
    <dgm:pt modelId="{1A0E9AE7-8C10-4EA2-9C65-448D01520264}" type="pres">
      <dgm:prSet presAssocID="{6A72293B-D861-472F-85B4-947B8D896372}" presName="spNode" presStyleCnt="0"/>
      <dgm:spPr/>
    </dgm:pt>
    <dgm:pt modelId="{C44D6B2C-3C65-491C-95D9-F7E054288440}" type="pres">
      <dgm:prSet presAssocID="{2F77B753-AFD3-4287-A066-BD3488A24872}" presName="sibTrans" presStyleLbl="sibTrans1D1" presStyleIdx="1" presStyleCnt="4"/>
      <dgm:spPr/>
      <dgm:t>
        <a:bodyPr/>
        <a:lstStyle/>
        <a:p>
          <a:endParaRPr lang="en-US"/>
        </a:p>
      </dgm:t>
    </dgm:pt>
    <dgm:pt modelId="{38B68606-F018-4E3C-8C64-7C8AACFA20D6}" type="pres">
      <dgm:prSet presAssocID="{D65A455A-06BA-4CF4-A0BD-0A370F4FDC27}" presName="node" presStyleLbl="node1" presStyleIdx="2" presStyleCnt="4">
        <dgm:presLayoutVars>
          <dgm:bulletEnabled val="1"/>
        </dgm:presLayoutVars>
      </dgm:prSet>
      <dgm:spPr/>
      <dgm:t>
        <a:bodyPr/>
        <a:lstStyle/>
        <a:p>
          <a:endParaRPr lang="en-US"/>
        </a:p>
      </dgm:t>
    </dgm:pt>
    <dgm:pt modelId="{D37D89F4-B59B-4DD9-A2B5-BB6744BEC6F1}" type="pres">
      <dgm:prSet presAssocID="{D65A455A-06BA-4CF4-A0BD-0A370F4FDC27}" presName="spNode" presStyleCnt="0"/>
      <dgm:spPr/>
    </dgm:pt>
    <dgm:pt modelId="{D0FCDC96-1540-41E2-A219-B1C54B55CE9A}" type="pres">
      <dgm:prSet presAssocID="{E5FCF965-E106-4085-BF9F-008CB32E402E}" presName="sibTrans" presStyleLbl="sibTrans1D1" presStyleIdx="2" presStyleCnt="4"/>
      <dgm:spPr/>
      <dgm:t>
        <a:bodyPr/>
        <a:lstStyle/>
        <a:p>
          <a:endParaRPr lang="en-US"/>
        </a:p>
      </dgm:t>
    </dgm:pt>
    <dgm:pt modelId="{49452197-9DDD-4274-B382-4A7F58954CD2}" type="pres">
      <dgm:prSet presAssocID="{6B31E105-DAD2-46FD-858E-9AE8D4EF153C}" presName="node" presStyleLbl="node1" presStyleIdx="3" presStyleCnt="4" custScaleX="142602">
        <dgm:presLayoutVars>
          <dgm:bulletEnabled val="1"/>
        </dgm:presLayoutVars>
      </dgm:prSet>
      <dgm:spPr/>
      <dgm:t>
        <a:bodyPr/>
        <a:lstStyle/>
        <a:p>
          <a:endParaRPr lang="en-US"/>
        </a:p>
      </dgm:t>
    </dgm:pt>
    <dgm:pt modelId="{A0212A05-F494-4CBE-BE5A-8C4899625672}" type="pres">
      <dgm:prSet presAssocID="{6B31E105-DAD2-46FD-858E-9AE8D4EF153C}" presName="spNode" presStyleCnt="0"/>
      <dgm:spPr/>
    </dgm:pt>
    <dgm:pt modelId="{8ACA9640-7568-4BD0-A47D-5B119F7081E4}" type="pres">
      <dgm:prSet presAssocID="{20F6E680-5205-4BCF-AFA4-112147842F30}" presName="sibTrans" presStyleLbl="sibTrans1D1" presStyleIdx="3" presStyleCnt="4"/>
      <dgm:spPr/>
      <dgm:t>
        <a:bodyPr/>
        <a:lstStyle/>
        <a:p>
          <a:endParaRPr lang="en-US"/>
        </a:p>
      </dgm:t>
    </dgm:pt>
  </dgm:ptLst>
  <dgm:cxnLst>
    <dgm:cxn modelId="{E0877673-89A8-4198-9F2A-562DC62632AF}" srcId="{CF7FC8CC-BD73-4753-AE1C-B9329592A679}" destId="{D65A455A-06BA-4CF4-A0BD-0A370F4FDC27}" srcOrd="2" destOrd="0" parTransId="{2BAB4673-A24A-42C0-BB26-8701DB4FA425}" sibTransId="{E5FCF965-E106-4085-BF9F-008CB32E402E}"/>
    <dgm:cxn modelId="{B0F69122-9655-4BCC-9A43-01858DFC9129}" srcId="{CF7FC8CC-BD73-4753-AE1C-B9329592A679}" destId="{6DA23F3B-241F-48E1-B775-B31952B04685}" srcOrd="0" destOrd="0" parTransId="{DE39EE18-EC51-4ACF-AF70-D2F1069FBE20}" sibTransId="{DB3F2E61-43E5-4108-88C3-8F4D223DF04D}"/>
    <dgm:cxn modelId="{50796543-2EA5-4B7A-B369-F8B1AD021606}" type="presOf" srcId="{2F77B753-AFD3-4287-A066-BD3488A24872}" destId="{C44D6B2C-3C65-491C-95D9-F7E054288440}" srcOrd="0" destOrd="0" presId="urn:microsoft.com/office/officeart/2005/8/layout/cycle5"/>
    <dgm:cxn modelId="{BC07146E-F276-4602-8C57-7E23E2D17FEE}" srcId="{CF7FC8CC-BD73-4753-AE1C-B9329592A679}" destId="{6A72293B-D861-472F-85B4-947B8D896372}" srcOrd="1" destOrd="0" parTransId="{8057A62B-6EF6-414D-88C1-3B788A2FE073}" sibTransId="{2F77B753-AFD3-4287-A066-BD3488A24872}"/>
    <dgm:cxn modelId="{7D45DD94-2DE9-4B1E-9FA9-609465DD57FF}" type="presOf" srcId="{6B31E105-DAD2-46FD-858E-9AE8D4EF153C}" destId="{49452197-9DDD-4274-B382-4A7F58954CD2}" srcOrd="0" destOrd="0" presId="urn:microsoft.com/office/officeart/2005/8/layout/cycle5"/>
    <dgm:cxn modelId="{3F51908E-9445-4A06-AE0A-B68405770FFF}" srcId="{CF7FC8CC-BD73-4753-AE1C-B9329592A679}" destId="{6B31E105-DAD2-46FD-858E-9AE8D4EF153C}" srcOrd="3" destOrd="0" parTransId="{897F5033-BDBA-4204-B2E9-3D155AB70013}" sibTransId="{20F6E680-5205-4BCF-AFA4-112147842F30}"/>
    <dgm:cxn modelId="{103F2E74-B1F7-4805-AD51-063C6FF2B129}" type="presOf" srcId="{D65A455A-06BA-4CF4-A0BD-0A370F4FDC27}" destId="{38B68606-F018-4E3C-8C64-7C8AACFA20D6}" srcOrd="0" destOrd="0" presId="urn:microsoft.com/office/officeart/2005/8/layout/cycle5"/>
    <dgm:cxn modelId="{E03131FE-F85A-4DA7-B809-0712BD9585F8}" type="presOf" srcId="{CF7FC8CC-BD73-4753-AE1C-B9329592A679}" destId="{74609D48-FCE8-4C8D-B177-A4DFB183A4AD}" srcOrd="0" destOrd="0" presId="urn:microsoft.com/office/officeart/2005/8/layout/cycle5"/>
    <dgm:cxn modelId="{5DBFA851-D718-4F63-9177-4CC28355604E}" type="presOf" srcId="{20F6E680-5205-4BCF-AFA4-112147842F30}" destId="{8ACA9640-7568-4BD0-A47D-5B119F7081E4}" srcOrd="0" destOrd="0" presId="urn:microsoft.com/office/officeart/2005/8/layout/cycle5"/>
    <dgm:cxn modelId="{2518DF46-7AAC-440C-9158-96B9F0BB5844}" type="presOf" srcId="{6DA23F3B-241F-48E1-B775-B31952B04685}" destId="{D2311EA5-FAE8-4CDE-B507-36EC1553DA7A}" srcOrd="0" destOrd="0" presId="urn:microsoft.com/office/officeart/2005/8/layout/cycle5"/>
    <dgm:cxn modelId="{2EA00BAE-BBB7-4712-9D0B-8E860337BAFF}" type="presOf" srcId="{E5FCF965-E106-4085-BF9F-008CB32E402E}" destId="{D0FCDC96-1540-41E2-A219-B1C54B55CE9A}" srcOrd="0" destOrd="0" presId="urn:microsoft.com/office/officeart/2005/8/layout/cycle5"/>
    <dgm:cxn modelId="{A726189A-4A30-4050-94E2-EF91BC2D2A1D}" type="presOf" srcId="{6A72293B-D861-472F-85B4-947B8D896372}" destId="{36E00A25-31AE-4BFA-9322-5DE117E7DDFB}" srcOrd="0" destOrd="0" presId="urn:microsoft.com/office/officeart/2005/8/layout/cycle5"/>
    <dgm:cxn modelId="{1D0B8ACB-00E0-4B8D-A0B8-B0A25E7FDB89}" type="presOf" srcId="{DB3F2E61-43E5-4108-88C3-8F4D223DF04D}" destId="{8B1104FE-41C7-4773-B03B-5362C14F0A4D}" srcOrd="0" destOrd="0" presId="urn:microsoft.com/office/officeart/2005/8/layout/cycle5"/>
    <dgm:cxn modelId="{A8C2BE6E-723F-4833-8C44-BE93BEEBBDB7}" type="presParOf" srcId="{74609D48-FCE8-4C8D-B177-A4DFB183A4AD}" destId="{D2311EA5-FAE8-4CDE-B507-36EC1553DA7A}" srcOrd="0" destOrd="0" presId="urn:microsoft.com/office/officeart/2005/8/layout/cycle5"/>
    <dgm:cxn modelId="{11EC3930-906D-47E2-AE30-94E402D9E967}" type="presParOf" srcId="{74609D48-FCE8-4C8D-B177-A4DFB183A4AD}" destId="{E6F6FAEA-0941-464A-A813-61D9F2CEEC68}" srcOrd="1" destOrd="0" presId="urn:microsoft.com/office/officeart/2005/8/layout/cycle5"/>
    <dgm:cxn modelId="{4F6977CE-8A7F-403C-A8A7-D76769A6BF91}" type="presParOf" srcId="{74609D48-FCE8-4C8D-B177-A4DFB183A4AD}" destId="{8B1104FE-41C7-4773-B03B-5362C14F0A4D}" srcOrd="2" destOrd="0" presId="urn:microsoft.com/office/officeart/2005/8/layout/cycle5"/>
    <dgm:cxn modelId="{FDC933D3-13F9-4AB8-AB21-54AA5829FC61}" type="presParOf" srcId="{74609D48-FCE8-4C8D-B177-A4DFB183A4AD}" destId="{36E00A25-31AE-4BFA-9322-5DE117E7DDFB}" srcOrd="3" destOrd="0" presId="urn:microsoft.com/office/officeart/2005/8/layout/cycle5"/>
    <dgm:cxn modelId="{87839460-A531-4E72-BB44-08853DFCB5C9}" type="presParOf" srcId="{74609D48-FCE8-4C8D-B177-A4DFB183A4AD}" destId="{1A0E9AE7-8C10-4EA2-9C65-448D01520264}" srcOrd="4" destOrd="0" presId="urn:microsoft.com/office/officeart/2005/8/layout/cycle5"/>
    <dgm:cxn modelId="{234E9516-E127-4999-9725-600ABDA52B9F}" type="presParOf" srcId="{74609D48-FCE8-4C8D-B177-A4DFB183A4AD}" destId="{C44D6B2C-3C65-491C-95D9-F7E054288440}" srcOrd="5" destOrd="0" presId="urn:microsoft.com/office/officeart/2005/8/layout/cycle5"/>
    <dgm:cxn modelId="{59DDDEF0-331E-482B-BF49-5E57DDE22B0D}" type="presParOf" srcId="{74609D48-FCE8-4C8D-B177-A4DFB183A4AD}" destId="{38B68606-F018-4E3C-8C64-7C8AACFA20D6}" srcOrd="6" destOrd="0" presId="urn:microsoft.com/office/officeart/2005/8/layout/cycle5"/>
    <dgm:cxn modelId="{40609749-0C6C-4529-9BE6-2376178DDCCF}" type="presParOf" srcId="{74609D48-FCE8-4C8D-B177-A4DFB183A4AD}" destId="{D37D89F4-B59B-4DD9-A2B5-BB6744BEC6F1}" srcOrd="7" destOrd="0" presId="urn:microsoft.com/office/officeart/2005/8/layout/cycle5"/>
    <dgm:cxn modelId="{78785528-BCBE-49E0-987C-90ECAE77079D}" type="presParOf" srcId="{74609D48-FCE8-4C8D-B177-A4DFB183A4AD}" destId="{D0FCDC96-1540-41E2-A219-B1C54B55CE9A}" srcOrd="8" destOrd="0" presId="urn:microsoft.com/office/officeart/2005/8/layout/cycle5"/>
    <dgm:cxn modelId="{DB5A4434-B6C9-42D6-8B00-009B35738AD4}" type="presParOf" srcId="{74609D48-FCE8-4C8D-B177-A4DFB183A4AD}" destId="{49452197-9DDD-4274-B382-4A7F58954CD2}" srcOrd="9" destOrd="0" presId="urn:microsoft.com/office/officeart/2005/8/layout/cycle5"/>
    <dgm:cxn modelId="{85B66A47-B067-4C4B-A4CC-C80CC55952B9}" type="presParOf" srcId="{74609D48-FCE8-4C8D-B177-A4DFB183A4AD}" destId="{A0212A05-F494-4CBE-BE5A-8C4899625672}" srcOrd="10" destOrd="0" presId="urn:microsoft.com/office/officeart/2005/8/layout/cycle5"/>
    <dgm:cxn modelId="{BDAC50DA-2883-40E1-8778-7891C2509BAF}" type="presParOf" srcId="{74609D48-FCE8-4C8D-B177-A4DFB183A4AD}" destId="{8ACA9640-7568-4BD0-A47D-5B119F7081E4}"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7FC8CC-BD73-4753-AE1C-B9329592A679}" type="doc">
      <dgm:prSet loTypeId="urn:microsoft.com/office/officeart/2005/8/layout/cycle5" loCatId="cycle" qsTypeId="urn:microsoft.com/office/officeart/2005/8/quickstyle/simple1" qsCatId="simple" csTypeId="urn:microsoft.com/office/officeart/2005/8/colors/accent3_2" csCatId="accent3" phldr="1"/>
      <dgm:spPr/>
    </dgm:pt>
    <dgm:pt modelId="{6DA23F3B-241F-48E1-B775-B31952B04685}">
      <dgm:prSet phldrT="[Text]" custT="1"/>
      <dgm:spPr/>
      <dgm:t>
        <a:bodyPr/>
        <a:lstStyle/>
        <a:p>
          <a:r>
            <a:rPr lang="en-US" sz="1600" b="1" dirty="0" smtClean="0"/>
            <a:t>WI Cancer Council</a:t>
          </a:r>
          <a:endParaRPr lang="en-US" sz="1600" dirty="0"/>
        </a:p>
      </dgm:t>
    </dgm:pt>
    <dgm:pt modelId="{DE39EE18-EC51-4ACF-AF70-D2F1069FBE20}" type="parTrans" cxnId="{B0F69122-9655-4BCC-9A43-01858DFC9129}">
      <dgm:prSet/>
      <dgm:spPr/>
      <dgm:t>
        <a:bodyPr/>
        <a:lstStyle/>
        <a:p>
          <a:endParaRPr lang="en-US"/>
        </a:p>
      </dgm:t>
    </dgm:pt>
    <dgm:pt modelId="{DB3F2E61-43E5-4108-88C3-8F4D223DF04D}" type="sibTrans" cxnId="{B0F69122-9655-4BCC-9A43-01858DFC9129}">
      <dgm:prSet/>
      <dgm:spPr/>
      <dgm:t>
        <a:bodyPr/>
        <a:lstStyle/>
        <a:p>
          <a:endParaRPr lang="en-US"/>
        </a:p>
      </dgm:t>
    </dgm:pt>
    <dgm:pt modelId="{6A72293B-D861-472F-85B4-947B8D896372}">
      <dgm:prSet phldrT="[Text]" custT="1"/>
      <dgm:spPr/>
      <dgm:t>
        <a:bodyPr/>
        <a:lstStyle/>
        <a:p>
          <a:r>
            <a:rPr lang="en-US" sz="1400" b="1" dirty="0" smtClean="0"/>
            <a:t>WI Cancer Facts &amp; Figures</a:t>
          </a:r>
          <a:endParaRPr lang="en-US" sz="1400" dirty="0"/>
        </a:p>
      </dgm:t>
    </dgm:pt>
    <dgm:pt modelId="{8057A62B-6EF6-414D-88C1-3B788A2FE073}" type="parTrans" cxnId="{BC07146E-F276-4602-8C57-7E23E2D17FEE}">
      <dgm:prSet/>
      <dgm:spPr/>
      <dgm:t>
        <a:bodyPr/>
        <a:lstStyle/>
        <a:p>
          <a:endParaRPr lang="en-US"/>
        </a:p>
      </dgm:t>
    </dgm:pt>
    <dgm:pt modelId="{2F77B753-AFD3-4287-A066-BD3488A24872}" type="sibTrans" cxnId="{BC07146E-F276-4602-8C57-7E23E2D17FEE}">
      <dgm:prSet/>
      <dgm:spPr/>
      <dgm:t>
        <a:bodyPr/>
        <a:lstStyle/>
        <a:p>
          <a:endParaRPr lang="en-US"/>
        </a:p>
      </dgm:t>
    </dgm:pt>
    <dgm:pt modelId="{D65A455A-06BA-4CF4-A0BD-0A370F4FDC27}">
      <dgm:prSet phldrT="[Text]" custT="1"/>
      <dgm:spPr/>
      <dgm:t>
        <a:bodyPr/>
        <a:lstStyle/>
        <a:p>
          <a:r>
            <a:rPr lang="en-US" sz="1400" b="1" dirty="0" smtClean="0"/>
            <a:t>WI CCC Plan 2015-2020</a:t>
          </a:r>
        </a:p>
      </dgm:t>
    </dgm:pt>
    <dgm:pt modelId="{2BAB4673-A24A-42C0-BB26-8701DB4FA425}" type="parTrans" cxnId="{E0877673-89A8-4198-9F2A-562DC62632AF}">
      <dgm:prSet/>
      <dgm:spPr/>
      <dgm:t>
        <a:bodyPr/>
        <a:lstStyle/>
        <a:p>
          <a:endParaRPr lang="en-US"/>
        </a:p>
      </dgm:t>
    </dgm:pt>
    <dgm:pt modelId="{E5FCF965-E106-4085-BF9F-008CB32E402E}" type="sibTrans" cxnId="{E0877673-89A8-4198-9F2A-562DC62632AF}">
      <dgm:prSet/>
      <dgm:spPr/>
      <dgm:t>
        <a:bodyPr/>
        <a:lstStyle/>
        <a:p>
          <a:endParaRPr lang="en-US"/>
        </a:p>
      </dgm:t>
    </dgm:pt>
    <dgm:pt modelId="{6B31E105-DAD2-46FD-858E-9AE8D4EF153C}">
      <dgm:prSet phldrT="[Text]" custT="1"/>
      <dgm:spPr/>
      <dgm:t>
        <a:bodyPr/>
        <a:lstStyle/>
        <a:p>
          <a:r>
            <a:rPr lang="en-US" sz="1400" b="1" dirty="0" smtClean="0"/>
            <a:t>Implementation &amp; Involvement of Members</a:t>
          </a:r>
        </a:p>
      </dgm:t>
    </dgm:pt>
    <dgm:pt modelId="{897F5033-BDBA-4204-B2E9-3D155AB70013}" type="parTrans" cxnId="{3F51908E-9445-4A06-AE0A-B68405770FFF}">
      <dgm:prSet/>
      <dgm:spPr/>
      <dgm:t>
        <a:bodyPr/>
        <a:lstStyle/>
        <a:p>
          <a:endParaRPr lang="en-US"/>
        </a:p>
      </dgm:t>
    </dgm:pt>
    <dgm:pt modelId="{20F6E680-5205-4BCF-AFA4-112147842F30}" type="sibTrans" cxnId="{3F51908E-9445-4A06-AE0A-B68405770FFF}">
      <dgm:prSet/>
      <dgm:spPr/>
      <dgm:t>
        <a:bodyPr/>
        <a:lstStyle/>
        <a:p>
          <a:endParaRPr lang="en-US"/>
        </a:p>
      </dgm:t>
    </dgm:pt>
    <dgm:pt modelId="{74609D48-FCE8-4C8D-B177-A4DFB183A4AD}" type="pres">
      <dgm:prSet presAssocID="{CF7FC8CC-BD73-4753-AE1C-B9329592A679}" presName="cycle" presStyleCnt="0">
        <dgm:presLayoutVars>
          <dgm:dir/>
          <dgm:resizeHandles val="exact"/>
        </dgm:presLayoutVars>
      </dgm:prSet>
      <dgm:spPr/>
    </dgm:pt>
    <dgm:pt modelId="{D2311EA5-FAE8-4CDE-B507-36EC1553DA7A}" type="pres">
      <dgm:prSet presAssocID="{6DA23F3B-241F-48E1-B775-B31952B04685}" presName="node" presStyleLbl="node1" presStyleIdx="0" presStyleCnt="4">
        <dgm:presLayoutVars>
          <dgm:bulletEnabled val="1"/>
        </dgm:presLayoutVars>
      </dgm:prSet>
      <dgm:spPr/>
      <dgm:t>
        <a:bodyPr/>
        <a:lstStyle/>
        <a:p>
          <a:endParaRPr lang="en-US"/>
        </a:p>
      </dgm:t>
    </dgm:pt>
    <dgm:pt modelId="{E6F6FAEA-0941-464A-A813-61D9F2CEEC68}" type="pres">
      <dgm:prSet presAssocID="{6DA23F3B-241F-48E1-B775-B31952B04685}" presName="spNode" presStyleCnt="0"/>
      <dgm:spPr/>
    </dgm:pt>
    <dgm:pt modelId="{8B1104FE-41C7-4773-B03B-5362C14F0A4D}" type="pres">
      <dgm:prSet presAssocID="{DB3F2E61-43E5-4108-88C3-8F4D223DF04D}" presName="sibTrans" presStyleLbl="sibTrans1D1" presStyleIdx="0" presStyleCnt="4"/>
      <dgm:spPr/>
      <dgm:t>
        <a:bodyPr/>
        <a:lstStyle/>
        <a:p>
          <a:endParaRPr lang="en-US"/>
        </a:p>
      </dgm:t>
    </dgm:pt>
    <dgm:pt modelId="{36E00A25-31AE-4BFA-9322-5DE117E7DDFB}" type="pres">
      <dgm:prSet presAssocID="{6A72293B-D861-472F-85B4-947B8D896372}" presName="node" presStyleLbl="node1" presStyleIdx="1" presStyleCnt="4">
        <dgm:presLayoutVars>
          <dgm:bulletEnabled val="1"/>
        </dgm:presLayoutVars>
      </dgm:prSet>
      <dgm:spPr/>
      <dgm:t>
        <a:bodyPr/>
        <a:lstStyle/>
        <a:p>
          <a:endParaRPr lang="en-US"/>
        </a:p>
      </dgm:t>
    </dgm:pt>
    <dgm:pt modelId="{1A0E9AE7-8C10-4EA2-9C65-448D01520264}" type="pres">
      <dgm:prSet presAssocID="{6A72293B-D861-472F-85B4-947B8D896372}" presName="spNode" presStyleCnt="0"/>
      <dgm:spPr/>
    </dgm:pt>
    <dgm:pt modelId="{C44D6B2C-3C65-491C-95D9-F7E054288440}" type="pres">
      <dgm:prSet presAssocID="{2F77B753-AFD3-4287-A066-BD3488A24872}" presName="sibTrans" presStyleLbl="sibTrans1D1" presStyleIdx="1" presStyleCnt="4"/>
      <dgm:spPr/>
      <dgm:t>
        <a:bodyPr/>
        <a:lstStyle/>
        <a:p>
          <a:endParaRPr lang="en-US"/>
        </a:p>
      </dgm:t>
    </dgm:pt>
    <dgm:pt modelId="{38B68606-F018-4E3C-8C64-7C8AACFA20D6}" type="pres">
      <dgm:prSet presAssocID="{D65A455A-06BA-4CF4-A0BD-0A370F4FDC27}" presName="node" presStyleLbl="node1" presStyleIdx="2" presStyleCnt="4">
        <dgm:presLayoutVars>
          <dgm:bulletEnabled val="1"/>
        </dgm:presLayoutVars>
      </dgm:prSet>
      <dgm:spPr/>
      <dgm:t>
        <a:bodyPr/>
        <a:lstStyle/>
        <a:p>
          <a:endParaRPr lang="en-US"/>
        </a:p>
      </dgm:t>
    </dgm:pt>
    <dgm:pt modelId="{D37D89F4-B59B-4DD9-A2B5-BB6744BEC6F1}" type="pres">
      <dgm:prSet presAssocID="{D65A455A-06BA-4CF4-A0BD-0A370F4FDC27}" presName="spNode" presStyleCnt="0"/>
      <dgm:spPr/>
    </dgm:pt>
    <dgm:pt modelId="{D0FCDC96-1540-41E2-A219-B1C54B55CE9A}" type="pres">
      <dgm:prSet presAssocID="{E5FCF965-E106-4085-BF9F-008CB32E402E}" presName="sibTrans" presStyleLbl="sibTrans1D1" presStyleIdx="2" presStyleCnt="4"/>
      <dgm:spPr/>
      <dgm:t>
        <a:bodyPr/>
        <a:lstStyle/>
        <a:p>
          <a:endParaRPr lang="en-US"/>
        </a:p>
      </dgm:t>
    </dgm:pt>
    <dgm:pt modelId="{49452197-9DDD-4274-B382-4A7F58954CD2}" type="pres">
      <dgm:prSet presAssocID="{6B31E105-DAD2-46FD-858E-9AE8D4EF153C}" presName="node" presStyleLbl="node1" presStyleIdx="3" presStyleCnt="4" custScaleX="126196">
        <dgm:presLayoutVars>
          <dgm:bulletEnabled val="1"/>
        </dgm:presLayoutVars>
      </dgm:prSet>
      <dgm:spPr/>
      <dgm:t>
        <a:bodyPr/>
        <a:lstStyle/>
        <a:p>
          <a:endParaRPr lang="en-US"/>
        </a:p>
      </dgm:t>
    </dgm:pt>
    <dgm:pt modelId="{A0212A05-F494-4CBE-BE5A-8C4899625672}" type="pres">
      <dgm:prSet presAssocID="{6B31E105-DAD2-46FD-858E-9AE8D4EF153C}" presName="spNode" presStyleCnt="0"/>
      <dgm:spPr/>
    </dgm:pt>
    <dgm:pt modelId="{8ACA9640-7568-4BD0-A47D-5B119F7081E4}" type="pres">
      <dgm:prSet presAssocID="{20F6E680-5205-4BCF-AFA4-112147842F30}" presName="sibTrans" presStyleLbl="sibTrans1D1" presStyleIdx="3" presStyleCnt="4"/>
      <dgm:spPr/>
      <dgm:t>
        <a:bodyPr/>
        <a:lstStyle/>
        <a:p>
          <a:endParaRPr lang="en-US"/>
        </a:p>
      </dgm:t>
    </dgm:pt>
  </dgm:ptLst>
  <dgm:cxnLst>
    <dgm:cxn modelId="{E0877673-89A8-4198-9F2A-562DC62632AF}" srcId="{CF7FC8CC-BD73-4753-AE1C-B9329592A679}" destId="{D65A455A-06BA-4CF4-A0BD-0A370F4FDC27}" srcOrd="2" destOrd="0" parTransId="{2BAB4673-A24A-42C0-BB26-8701DB4FA425}" sibTransId="{E5FCF965-E106-4085-BF9F-008CB32E402E}"/>
    <dgm:cxn modelId="{B0F69122-9655-4BCC-9A43-01858DFC9129}" srcId="{CF7FC8CC-BD73-4753-AE1C-B9329592A679}" destId="{6DA23F3B-241F-48E1-B775-B31952B04685}" srcOrd="0" destOrd="0" parTransId="{DE39EE18-EC51-4ACF-AF70-D2F1069FBE20}" sibTransId="{DB3F2E61-43E5-4108-88C3-8F4D223DF04D}"/>
    <dgm:cxn modelId="{50796543-2EA5-4B7A-B369-F8B1AD021606}" type="presOf" srcId="{2F77B753-AFD3-4287-A066-BD3488A24872}" destId="{C44D6B2C-3C65-491C-95D9-F7E054288440}" srcOrd="0" destOrd="0" presId="urn:microsoft.com/office/officeart/2005/8/layout/cycle5"/>
    <dgm:cxn modelId="{BC07146E-F276-4602-8C57-7E23E2D17FEE}" srcId="{CF7FC8CC-BD73-4753-AE1C-B9329592A679}" destId="{6A72293B-D861-472F-85B4-947B8D896372}" srcOrd="1" destOrd="0" parTransId="{8057A62B-6EF6-414D-88C1-3B788A2FE073}" sibTransId="{2F77B753-AFD3-4287-A066-BD3488A24872}"/>
    <dgm:cxn modelId="{7D45DD94-2DE9-4B1E-9FA9-609465DD57FF}" type="presOf" srcId="{6B31E105-DAD2-46FD-858E-9AE8D4EF153C}" destId="{49452197-9DDD-4274-B382-4A7F58954CD2}" srcOrd="0" destOrd="0" presId="urn:microsoft.com/office/officeart/2005/8/layout/cycle5"/>
    <dgm:cxn modelId="{3F51908E-9445-4A06-AE0A-B68405770FFF}" srcId="{CF7FC8CC-BD73-4753-AE1C-B9329592A679}" destId="{6B31E105-DAD2-46FD-858E-9AE8D4EF153C}" srcOrd="3" destOrd="0" parTransId="{897F5033-BDBA-4204-B2E9-3D155AB70013}" sibTransId="{20F6E680-5205-4BCF-AFA4-112147842F30}"/>
    <dgm:cxn modelId="{103F2E74-B1F7-4805-AD51-063C6FF2B129}" type="presOf" srcId="{D65A455A-06BA-4CF4-A0BD-0A370F4FDC27}" destId="{38B68606-F018-4E3C-8C64-7C8AACFA20D6}" srcOrd="0" destOrd="0" presId="urn:microsoft.com/office/officeart/2005/8/layout/cycle5"/>
    <dgm:cxn modelId="{E03131FE-F85A-4DA7-B809-0712BD9585F8}" type="presOf" srcId="{CF7FC8CC-BD73-4753-AE1C-B9329592A679}" destId="{74609D48-FCE8-4C8D-B177-A4DFB183A4AD}" srcOrd="0" destOrd="0" presId="urn:microsoft.com/office/officeart/2005/8/layout/cycle5"/>
    <dgm:cxn modelId="{5DBFA851-D718-4F63-9177-4CC28355604E}" type="presOf" srcId="{20F6E680-5205-4BCF-AFA4-112147842F30}" destId="{8ACA9640-7568-4BD0-A47D-5B119F7081E4}" srcOrd="0" destOrd="0" presId="urn:microsoft.com/office/officeart/2005/8/layout/cycle5"/>
    <dgm:cxn modelId="{2518DF46-7AAC-440C-9158-96B9F0BB5844}" type="presOf" srcId="{6DA23F3B-241F-48E1-B775-B31952B04685}" destId="{D2311EA5-FAE8-4CDE-B507-36EC1553DA7A}" srcOrd="0" destOrd="0" presId="urn:microsoft.com/office/officeart/2005/8/layout/cycle5"/>
    <dgm:cxn modelId="{2EA00BAE-BBB7-4712-9D0B-8E860337BAFF}" type="presOf" srcId="{E5FCF965-E106-4085-BF9F-008CB32E402E}" destId="{D0FCDC96-1540-41E2-A219-B1C54B55CE9A}" srcOrd="0" destOrd="0" presId="urn:microsoft.com/office/officeart/2005/8/layout/cycle5"/>
    <dgm:cxn modelId="{A726189A-4A30-4050-94E2-EF91BC2D2A1D}" type="presOf" srcId="{6A72293B-D861-472F-85B4-947B8D896372}" destId="{36E00A25-31AE-4BFA-9322-5DE117E7DDFB}" srcOrd="0" destOrd="0" presId="urn:microsoft.com/office/officeart/2005/8/layout/cycle5"/>
    <dgm:cxn modelId="{1D0B8ACB-00E0-4B8D-A0B8-B0A25E7FDB89}" type="presOf" srcId="{DB3F2E61-43E5-4108-88C3-8F4D223DF04D}" destId="{8B1104FE-41C7-4773-B03B-5362C14F0A4D}" srcOrd="0" destOrd="0" presId="urn:microsoft.com/office/officeart/2005/8/layout/cycle5"/>
    <dgm:cxn modelId="{A8C2BE6E-723F-4833-8C44-BE93BEEBBDB7}" type="presParOf" srcId="{74609D48-FCE8-4C8D-B177-A4DFB183A4AD}" destId="{D2311EA5-FAE8-4CDE-B507-36EC1553DA7A}" srcOrd="0" destOrd="0" presId="urn:microsoft.com/office/officeart/2005/8/layout/cycle5"/>
    <dgm:cxn modelId="{11EC3930-906D-47E2-AE30-94E402D9E967}" type="presParOf" srcId="{74609D48-FCE8-4C8D-B177-A4DFB183A4AD}" destId="{E6F6FAEA-0941-464A-A813-61D9F2CEEC68}" srcOrd="1" destOrd="0" presId="urn:microsoft.com/office/officeart/2005/8/layout/cycle5"/>
    <dgm:cxn modelId="{4F6977CE-8A7F-403C-A8A7-D76769A6BF91}" type="presParOf" srcId="{74609D48-FCE8-4C8D-B177-A4DFB183A4AD}" destId="{8B1104FE-41C7-4773-B03B-5362C14F0A4D}" srcOrd="2" destOrd="0" presId="urn:microsoft.com/office/officeart/2005/8/layout/cycle5"/>
    <dgm:cxn modelId="{FDC933D3-13F9-4AB8-AB21-54AA5829FC61}" type="presParOf" srcId="{74609D48-FCE8-4C8D-B177-A4DFB183A4AD}" destId="{36E00A25-31AE-4BFA-9322-5DE117E7DDFB}" srcOrd="3" destOrd="0" presId="urn:microsoft.com/office/officeart/2005/8/layout/cycle5"/>
    <dgm:cxn modelId="{87839460-A531-4E72-BB44-08853DFCB5C9}" type="presParOf" srcId="{74609D48-FCE8-4C8D-B177-A4DFB183A4AD}" destId="{1A0E9AE7-8C10-4EA2-9C65-448D01520264}" srcOrd="4" destOrd="0" presId="urn:microsoft.com/office/officeart/2005/8/layout/cycle5"/>
    <dgm:cxn modelId="{234E9516-E127-4999-9725-600ABDA52B9F}" type="presParOf" srcId="{74609D48-FCE8-4C8D-B177-A4DFB183A4AD}" destId="{C44D6B2C-3C65-491C-95D9-F7E054288440}" srcOrd="5" destOrd="0" presId="urn:microsoft.com/office/officeart/2005/8/layout/cycle5"/>
    <dgm:cxn modelId="{59DDDEF0-331E-482B-BF49-5E57DDE22B0D}" type="presParOf" srcId="{74609D48-FCE8-4C8D-B177-A4DFB183A4AD}" destId="{38B68606-F018-4E3C-8C64-7C8AACFA20D6}" srcOrd="6" destOrd="0" presId="urn:microsoft.com/office/officeart/2005/8/layout/cycle5"/>
    <dgm:cxn modelId="{40609749-0C6C-4529-9BE6-2376178DDCCF}" type="presParOf" srcId="{74609D48-FCE8-4C8D-B177-A4DFB183A4AD}" destId="{D37D89F4-B59B-4DD9-A2B5-BB6744BEC6F1}" srcOrd="7" destOrd="0" presId="urn:microsoft.com/office/officeart/2005/8/layout/cycle5"/>
    <dgm:cxn modelId="{78785528-BCBE-49E0-987C-90ECAE77079D}" type="presParOf" srcId="{74609D48-FCE8-4C8D-B177-A4DFB183A4AD}" destId="{D0FCDC96-1540-41E2-A219-B1C54B55CE9A}" srcOrd="8" destOrd="0" presId="urn:microsoft.com/office/officeart/2005/8/layout/cycle5"/>
    <dgm:cxn modelId="{DB5A4434-B6C9-42D6-8B00-009B35738AD4}" type="presParOf" srcId="{74609D48-FCE8-4C8D-B177-A4DFB183A4AD}" destId="{49452197-9DDD-4274-B382-4A7F58954CD2}" srcOrd="9" destOrd="0" presId="urn:microsoft.com/office/officeart/2005/8/layout/cycle5"/>
    <dgm:cxn modelId="{85B66A47-B067-4C4B-A4CC-C80CC55952B9}" type="presParOf" srcId="{74609D48-FCE8-4C8D-B177-A4DFB183A4AD}" destId="{A0212A05-F494-4CBE-BE5A-8C4899625672}" srcOrd="10" destOrd="0" presId="urn:microsoft.com/office/officeart/2005/8/layout/cycle5"/>
    <dgm:cxn modelId="{BDAC50DA-2883-40E1-8778-7891C2509BAF}" type="presParOf" srcId="{74609D48-FCE8-4C8D-B177-A4DFB183A4AD}" destId="{8ACA9640-7568-4BD0-A47D-5B119F7081E4}" srcOrd="11" destOrd="0" presId="urn:microsoft.com/office/officeart/2005/8/layout/cycle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E2A9E7-C04F-4C10-AE7C-38EDB76E52CF}"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B031BC70-968E-4173-8E87-B5268B7806E3}">
      <dgm:prSet phldrT="[Text]"/>
      <dgm:spPr/>
      <dgm:t>
        <a:bodyPr/>
        <a:lstStyle/>
        <a:p>
          <a:r>
            <a:rPr lang="en-US" dirty="0" smtClean="0"/>
            <a:t>Rapid Growth over 10 years</a:t>
          </a:r>
          <a:endParaRPr lang="en-US" dirty="0"/>
        </a:p>
      </dgm:t>
    </dgm:pt>
    <dgm:pt modelId="{C93F4802-E4BD-4E20-9958-FBBDB82ED93D}" type="parTrans" cxnId="{1CBC88C0-45D9-467B-A1A1-2B857C215550}">
      <dgm:prSet/>
      <dgm:spPr/>
      <dgm:t>
        <a:bodyPr/>
        <a:lstStyle/>
        <a:p>
          <a:endParaRPr lang="en-US"/>
        </a:p>
      </dgm:t>
    </dgm:pt>
    <dgm:pt modelId="{D5DF850C-47AF-45FD-9BF8-9D5C141A71CC}" type="sibTrans" cxnId="{1CBC88C0-45D9-467B-A1A1-2B857C215550}">
      <dgm:prSet/>
      <dgm:spPr/>
      <dgm:t>
        <a:bodyPr/>
        <a:lstStyle/>
        <a:p>
          <a:endParaRPr lang="en-US"/>
        </a:p>
      </dgm:t>
    </dgm:pt>
    <dgm:pt modelId="{46032D38-F838-43A2-B474-55769C05C7A9}">
      <dgm:prSet phldrT="[Text]"/>
      <dgm:spPr/>
      <dgm:t>
        <a:bodyPr/>
        <a:lstStyle/>
        <a:p>
          <a:r>
            <a:rPr lang="en-US" dirty="0" smtClean="0"/>
            <a:t>WI Cancer Council Member engagement was declining</a:t>
          </a:r>
          <a:endParaRPr lang="en-US" dirty="0"/>
        </a:p>
      </dgm:t>
    </dgm:pt>
    <dgm:pt modelId="{9A9E85EC-3E14-402D-BAA0-25DE174B086E}" type="parTrans" cxnId="{6DAA5B72-DA38-4E75-8093-5AEDEDF38C26}">
      <dgm:prSet/>
      <dgm:spPr/>
      <dgm:t>
        <a:bodyPr/>
        <a:lstStyle/>
        <a:p>
          <a:endParaRPr lang="en-US"/>
        </a:p>
      </dgm:t>
    </dgm:pt>
    <dgm:pt modelId="{72655660-C716-4935-8610-6CDFCBAC4013}" type="sibTrans" cxnId="{6DAA5B72-DA38-4E75-8093-5AEDEDF38C26}">
      <dgm:prSet/>
      <dgm:spPr/>
      <dgm:t>
        <a:bodyPr/>
        <a:lstStyle/>
        <a:p>
          <a:endParaRPr lang="en-US"/>
        </a:p>
      </dgm:t>
    </dgm:pt>
    <dgm:pt modelId="{07F18D18-C266-4655-B4DC-6C6C5E0E172A}" type="pres">
      <dgm:prSet presAssocID="{CEE2A9E7-C04F-4C10-AE7C-38EDB76E52CF}" presName="compositeShape" presStyleCnt="0">
        <dgm:presLayoutVars>
          <dgm:chMax val="2"/>
          <dgm:dir/>
          <dgm:resizeHandles val="exact"/>
        </dgm:presLayoutVars>
      </dgm:prSet>
      <dgm:spPr/>
      <dgm:t>
        <a:bodyPr/>
        <a:lstStyle/>
        <a:p>
          <a:endParaRPr lang="en-US"/>
        </a:p>
      </dgm:t>
    </dgm:pt>
    <dgm:pt modelId="{1EC1D136-6630-40B8-B7CF-92C855754DDB}" type="pres">
      <dgm:prSet presAssocID="{CEE2A9E7-C04F-4C10-AE7C-38EDB76E52CF}" presName="divider" presStyleLbl="fgShp" presStyleIdx="0" presStyleCnt="1" custAng="21425378"/>
      <dgm:spPr/>
    </dgm:pt>
    <dgm:pt modelId="{09744579-800D-4ED6-89EB-93CA063F451F}" type="pres">
      <dgm:prSet presAssocID="{B031BC70-968E-4173-8E87-B5268B7806E3}" presName="downArrow" presStyleLbl="node1" presStyleIdx="0" presStyleCnt="2" custLinFactX="45337" custLinFactY="22190" custLinFactNeighborX="100000" custLinFactNeighborY="100000"/>
      <dgm:spPr/>
    </dgm:pt>
    <dgm:pt modelId="{AE950B0A-88B4-40F0-912C-AC10C9FF1CAC}" type="pres">
      <dgm:prSet presAssocID="{B031BC70-968E-4173-8E87-B5268B7806E3}" presName="downArrowText" presStyleLbl="revTx" presStyleIdx="0" presStyleCnt="2" custLinFactNeighborX="-32523" custLinFactNeighborY="4765">
        <dgm:presLayoutVars>
          <dgm:bulletEnabled val="1"/>
        </dgm:presLayoutVars>
      </dgm:prSet>
      <dgm:spPr/>
      <dgm:t>
        <a:bodyPr/>
        <a:lstStyle/>
        <a:p>
          <a:endParaRPr lang="en-US"/>
        </a:p>
      </dgm:t>
    </dgm:pt>
    <dgm:pt modelId="{C6D832D4-AB38-4D1A-A9B2-688165BB706D}" type="pres">
      <dgm:prSet presAssocID="{46032D38-F838-43A2-B474-55769C05C7A9}" presName="upArrow" presStyleLbl="node1" presStyleIdx="1" presStyleCnt="2" custLinFactX="-56296" custLinFactY="-29082" custLinFactNeighborX="-100000" custLinFactNeighborY="-100000"/>
      <dgm:spPr/>
    </dgm:pt>
    <dgm:pt modelId="{63743AB0-5041-4FF3-A418-5AE9B92B33B0}" type="pres">
      <dgm:prSet presAssocID="{46032D38-F838-43A2-B474-55769C05C7A9}" presName="upArrowText" presStyleLbl="revTx" presStyleIdx="1" presStyleCnt="2" custScaleX="125695" custLinFactNeighborX="22569" custLinFactNeighborY="-5811">
        <dgm:presLayoutVars>
          <dgm:bulletEnabled val="1"/>
        </dgm:presLayoutVars>
      </dgm:prSet>
      <dgm:spPr/>
      <dgm:t>
        <a:bodyPr/>
        <a:lstStyle/>
        <a:p>
          <a:endParaRPr lang="en-US"/>
        </a:p>
      </dgm:t>
    </dgm:pt>
  </dgm:ptLst>
  <dgm:cxnLst>
    <dgm:cxn modelId="{4132B9CB-8A23-4363-8F3E-154303E255FA}" type="presOf" srcId="{CEE2A9E7-C04F-4C10-AE7C-38EDB76E52CF}" destId="{07F18D18-C266-4655-B4DC-6C6C5E0E172A}" srcOrd="0" destOrd="0" presId="urn:microsoft.com/office/officeart/2005/8/layout/arrow3"/>
    <dgm:cxn modelId="{6DAA5B72-DA38-4E75-8093-5AEDEDF38C26}" srcId="{CEE2A9E7-C04F-4C10-AE7C-38EDB76E52CF}" destId="{46032D38-F838-43A2-B474-55769C05C7A9}" srcOrd="1" destOrd="0" parTransId="{9A9E85EC-3E14-402D-BAA0-25DE174B086E}" sibTransId="{72655660-C716-4935-8610-6CDFCBAC4013}"/>
    <dgm:cxn modelId="{23BA3895-BB72-4D02-BFFC-D596A7738EE7}" type="presOf" srcId="{46032D38-F838-43A2-B474-55769C05C7A9}" destId="{63743AB0-5041-4FF3-A418-5AE9B92B33B0}" srcOrd="0" destOrd="0" presId="urn:microsoft.com/office/officeart/2005/8/layout/arrow3"/>
    <dgm:cxn modelId="{1CBC88C0-45D9-467B-A1A1-2B857C215550}" srcId="{CEE2A9E7-C04F-4C10-AE7C-38EDB76E52CF}" destId="{B031BC70-968E-4173-8E87-B5268B7806E3}" srcOrd="0" destOrd="0" parTransId="{C93F4802-E4BD-4E20-9958-FBBDB82ED93D}" sibTransId="{D5DF850C-47AF-45FD-9BF8-9D5C141A71CC}"/>
    <dgm:cxn modelId="{77419BDE-DBB0-422E-B7B1-5EE00C37603C}" type="presOf" srcId="{B031BC70-968E-4173-8E87-B5268B7806E3}" destId="{AE950B0A-88B4-40F0-912C-AC10C9FF1CAC}" srcOrd="0" destOrd="0" presId="urn:microsoft.com/office/officeart/2005/8/layout/arrow3"/>
    <dgm:cxn modelId="{A7444052-8F94-421E-B7BE-354D1E9295C5}" type="presParOf" srcId="{07F18D18-C266-4655-B4DC-6C6C5E0E172A}" destId="{1EC1D136-6630-40B8-B7CF-92C855754DDB}" srcOrd="0" destOrd="0" presId="urn:microsoft.com/office/officeart/2005/8/layout/arrow3"/>
    <dgm:cxn modelId="{5A83F747-3B4B-4D73-BE98-8E8BC335BB9C}" type="presParOf" srcId="{07F18D18-C266-4655-B4DC-6C6C5E0E172A}" destId="{09744579-800D-4ED6-89EB-93CA063F451F}" srcOrd="1" destOrd="0" presId="urn:microsoft.com/office/officeart/2005/8/layout/arrow3"/>
    <dgm:cxn modelId="{E2BA7F9C-D90F-47B3-A93B-C434D9BCAD26}" type="presParOf" srcId="{07F18D18-C266-4655-B4DC-6C6C5E0E172A}" destId="{AE950B0A-88B4-40F0-912C-AC10C9FF1CAC}" srcOrd="2" destOrd="0" presId="urn:microsoft.com/office/officeart/2005/8/layout/arrow3"/>
    <dgm:cxn modelId="{4463E26D-AF37-44DC-9CB9-1E1D9A0B1020}" type="presParOf" srcId="{07F18D18-C266-4655-B4DC-6C6C5E0E172A}" destId="{C6D832D4-AB38-4D1A-A9B2-688165BB706D}" srcOrd="3" destOrd="0" presId="urn:microsoft.com/office/officeart/2005/8/layout/arrow3"/>
    <dgm:cxn modelId="{75F0AF71-5348-4413-ACD9-08D2EF985E7E}" type="presParOf" srcId="{07F18D18-C266-4655-B4DC-6C6C5E0E172A}" destId="{63743AB0-5041-4FF3-A418-5AE9B92B33B0}"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311EA5-FAE8-4CDE-B507-36EC1553DA7A}">
      <dsp:nvSpPr>
        <dsp:cNvPr id="0" name=""/>
        <dsp:cNvSpPr/>
      </dsp:nvSpPr>
      <dsp:spPr>
        <a:xfrm>
          <a:off x="1477731" y="500432"/>
          <a:ext cx="1357864" cy="8334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Coalition of Stakeholders</a:t>
          </a:r>
          <a:endParaRPr lang="en-US" sz="1400" b="1" kern="1200" dirty="0"/>
        </a:p>
      </dsp:txBody>
      <dsp:txXfrm>
        <a:off x="1518418" y="541119"/>
        <a:ext cx="1276490" cy="752112"/>
      </dsp:txXfrm>
    </dsp:sp>
    <dsp:sp modelId="{8B1104FE-41C7-4773-B03B-5362C14F0A4D}">
      <dsp:nvSpPr>
        <dsp:cNvPr id="0" name=""/>
        <dsp:cNvSpPr/>
      </dsp:nvSpPr>
      <dsp:spPr>
        <a:xfrm>
          <a:off x="778314" y="917175"/>
          <a:ext cx="2756698" cy="2756698"/>
        </a:xfrm>
        <a:custGeom>
          <a:avLst/>
          <a:gdLst/>
          <a:ahLst/>
          <a:cxnLst/>
          <a:rect l="0" t="0" r="0" b="0"/>
          <a:pathLst>
            <a:path>
              <a:moveTo>
                <a:pt x="2224839" y="290553"/>
              </a:moveTo>
              <a:arcTo wR="1378349" hR="1378349" stAng="18473340" swAng="156796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6E00A25-31AE-4BFA-9322-5DE117E7DDFB}">
      <dsp:nvSpPr>
        <dsp:cNvPr id="0" name=""/>
        <dsp:cNvSpPr/>
      </dsp:nvSpPr>
      <dsp:spPr>
        <a:xfrm>
          <a:off x="2893869" y="1878781"/>
          <a:ext cx="1282286" cy="8334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Look at cancer burden</a:t>
          </a:r>
          <a:endParaRPr lang="en-US" sz="1400" b="1" kern="1200" dirty="0"/>
        </a:p>
      </dsp:txBody>
      <dsp:txXfrm>
        <a:off x="2934556" y="1919468"/>
        <a:ext cx="1200912" cy="752112"/>
      </dsp:txXfrm>
    </dsp:sp>
    <dsp:sp modelId="{C44D6B2C-3C65-491C-95D9-F7E054288440}">
      <dsp:nvSpPr>
        <dsp:cNvPr id="0" name=""/>
        <dsp:cNvSpPr/>
      </dsp:nvSpPr>
      <dsp:spPr>
        <a:xfrm>
          <a:off x="778314" y="917175"/>
          <a:ext cx="2756698" cy="2756698"/>
        </a:xfrm>
        <a:custGeom>
          <a:avLst/>
          <a:gdLst/>
          <a:ahLst/>
          <a:cxnLst/>
          <a:rect l="0" t="0" r="0" b="0"/>
          <a:pathLst>
            <a:path>
              <a:moveTo>
                <a:pt x="2613910" y="1989277"/>
              </a:moveTo>
              <a:arcTo wR="1378349" hR="1378349" stAng="1578616" swAng="163548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8B68606-F018-4E3C-8C64-7C8AACFA20D6}">
      <dsp:nvSpPr>
        <dsp:cNvPr id="0" name=""/>
        <dsp:cNvSpPr/>
      </dsp:nvSpPr>
      <dsp:spPr>
        <a:xfrm>
          <a:off x="1515520" y="3257131"/>
          <a:ext cx="1282286" cy="8334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Develop CCC Plan</a:t>
          </a:r>
        </a:p>
      </dsp:txBody>
      <dsp:txXfrm>
        <a:off x="1556207" y="3297818"/>
        <a:ext cx="1200912" cy="752112"/>
      </dsp:txXfrm>
    </dsp:sp>
    <dsp:sp modelId="{D0FCDC96-1540-41E2-A219-B1C54B55CE9A}">
      <dsp:nvSpPr>
        <dsp:cNvPr id="0" name=""/>
        <dsp:cNvSpPr/>
      </dsp:nvSpPr>
      <dsp:spPr>
        <a:xfrm>
          <a:off x="778314" y="917175"/>
          <a:ext cx="2756698" cy="2756698"/>
        </a:xfrm>
        <a:custGeom>
          <a:avLst/>
          <a:gdLst/>
          <a:ahLst/>
          <a:cxnLst/>
          <a:rect l="0" t="0" r="0" b="0"/>
          <a:pathLst>
            <a:path>
              <a:moveTo>
                <a:pt x="559798" y="2487322"/>
              </a:moveTo>
              <a:arcTo wR="1378349" hR="1378349" stAng="7585897" swAng="163548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9452197-9DDD-4274-B382-4A7F58954CD2}">
      <dsp:nvSpPr>
        <dsp:cNvPr id="0" name=""/>
        <dsp:cNvSpPr/>
      </dsp:nvSpPr>
      <dsp:spPr>
        <a:xfrm>
          <a:off x="-135968" y="1878781"/>
          <a:ext cx="1828565" cy="8334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Implementation across cancer continuum</a:t>
          </a:r>
        </a:p>
      </dsp:txBody>
      <dsp:txXfrm>
        <a:off x="-95281" y="1919468"/>
        <a:ext cx="1747191" cy="752112"/>
      </dsp:txXfrm>
    </dsp:sp>
    <dsp:sp modelId="{8ACA9640-7568-4BD0-A47D-5B119F7081E4}">
      <dsp:nvSpPr>
        <dsp:cNvPr id="0" name=""/>
        <dsp:cNvSpPr/>
      </dsp:nvSpPr>
      <dsp:spPr>
        <a:xfrm>
          <a:off x="778314" y="917175"/>
          <a:ext cx="2756698" cy="2756698"/>
        </a:xfrm>
        <a:custGeom>
          <a:avLst/>
          <a:gdLst/>
          <a:ahLst/>
          <a:cxnLst/>
          <a:rect l="0" t="0" r="0" b="0"/>
          <a:pathLst>
            <a:path>
              <a:moveTo>
                <a:pt x="139267" y="774592"/>
              </a:moveTo>
              <a:arcTo wR="1378349" hR="1378349" stAng="12358692" swAng="156796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311EA5-FAE8-4CDE-B507-36EC1553DA7A}">
      <dsp:nvSpPr>
        <dsp:cNvPr id="0" name=""/>
        <dsp:cNvSpPr/>
      </dsp:nvSpPr>
      <dsp:spPr>
        <a:xfrm>
          <a:off x="1463502" y="499727"/>
          <a:ext cx="1282789" cy="83381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WI Cancer Council</a:t>
          </a:r>
          <a:endParaRPr lang="en-US" sz="1600" kern="1200" dirty="0"/>
        </a:p>
      </dsp:txBody>
      <dsp:txXfrm>
        <a:off x="1504205" y="540430"/>
        <a:ext cx="1201383" cy="752407"/>
      </dsp:txXfrm>
    </dsp:sp>
    <dsp:sp modelId="{8B1104FE-41C7-4773-B03B-5362C14F0A4D}">
      <dsp:nvSpPr>
        <dsp:cNvPr id="0" name=""/>
        <dsp:cNvSpPr/>
      </dsp:nvSpPr>
      <dsp:spPr>
        <a:xfrm>
          <a:off x="726006" y="916634"/>
          <a:ext cx="2757781" cy="2757781"/>
        </a:xfrm>
        <a:custGeom>
          <a:avLst/>
          <a:gdLst/>
          <a:ahLst/>
          <a:cxnLst/>
          <a:rect l="0" t="0" r="0" b="0"/>
          <a:pathLst>
            <a:path>
              <a:moveTo>
                <a:pt x="2197762" y="269481"/>
              </a:moveTo>
              <a:arcTo wR="1378890" hR="1378890" stAng="18385897" swAng="1635487"/>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6E00A25-31AE-4BFA-9322-5DE117E7DDFB}">
      <dsp:nvSpPr>
        <dsp:cNvPr id="0" name=""/>
        <dsp:cNvSpPr/>
      </dsp:nvSpPr>
      <dsp:spPr>
        <a:xfrm>
          <a:off x="2842392" y="1878618"/>
          <a:ext cx="1282789" cy="83381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WI Cancer Facts &amp; Figures</a:t>
          </a:r>
          <a:endParaRPr lang="en-US" sz="1400" kern="1200" dirty="0"/>
        </a:p>
      </dsp:txBody>
      <dsp:txXfrm>
        <a:off x="2883095" y="1919321"/>
        <a:ext cx="1201383" cy="752407"/>
      </dsp:txXfrm>
    </dsp:sp>
    <dsp:sp modelId="{C44D6B2C-3C65-491C-95D9-F7E054288440}">
      <dsp:nvSpPr>
        <dsp:cNvPr id="0" name=""/>
        <dsp:cNvSpPr/>
      </dsp:nvSpPr>
      <dsp:spPr>
        <a:xfrm>
          <a:off x="726006" y="916634"/>
          <a:ext cx="2757781" cy="2757781"/>
        </a:xfrm>
        <a:custGeom>
          <a:avLst/>
          <a:gdLst/>
          <a:ahLst/>
          <a:cxnLst/>
          <a:rect l="0" t="0" r="0" b="0"/>
          <a:pathLst>
            <a:path>
              <a:moveTo>
                <a:pt x="2614937" y="1990058"/>
              </a:moveTo>
              <a:arcTo wR="1378890" hR="1378890" stAng="1578616" swAng="1635487"/>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8B68606-F018-4E3C-8C64-7C8AACFA20D6}">
      <dsp:nvSpPr>
        <dsp:cNvPr id="0" name=""/>
        <dsp:cNvSpPr/>
      </dsp:nvSpPr>
      <dsp:spPr>
        <a:xfrm>
          <a:off x="1463502" y="3257508"/>
          <a:ext cx="1282789" cy="83381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WI CCC Plan 2015-2020</a:t>
          </a:r>
        </a:p>
      </dsp:txBody>
      <dsp:txXfrm>
        <a:off x="1504205" y="3298211"/>
        <a:ext cx="1201383" cy="752407"/>
      </dsp:txXfrm>
    </dsp:sp>
    <dsp:sp modelId="{D0FCDC96-1540-41E2-A219-B1C54B55CE9A}">
      <dsp:nvSpPr>
        <dsp:cNvPr id="0" name=""/>
        <dsp:cNvSpPr/>
      </dsp:nvSpPr>
      <dsp:spPr>
        <a:xfrm>
          <a:off x="726006" y="916634"/>
          <a:ext cx="2757781" cy="2757781"/>
        </a:xfrm>
        <a:custGeom>
          <a:avLst/>
          <a:gdLst/>
          <a:ahLst/>
          <a:cxnLst/>
          <a:rect l="0" t="0" r="0" b="0"/>
          <a:pathLst>
            <a:path>
              <a:moveTo>
                <a:pt x="560018" y="2488299"/>
              </a:moveTo>
              <a:arcTo wR="1378890" hR="1378890" stAng="7585897" swAng="1635487"/>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9452197-9DDD-4274-B382-4A7F58954CD2}">
      <dsp:nvSpPr>
        <dsp:cNvPr id="0" name=""/>
        <dsp:cNvSpPr/>
      </dsp:nvSpPr>
      <dsp:spPr>
        <a:xfrm>
          <a:off x="-83407" y="1878618"/>
          <a:ext cx="1618829" cy="83381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Implementation &amp; Involvement of Members</a:t>
          </a:r>
        </a:p>
      </dsp:txBody>
      <dsp:txXfrm>
        <a:off x="-42704" y="1919321"/>
        <a:ext cx="1537423" cy="752407"/>
      </dsp:txXfrm>
    </dsp:sp>
    <dsp:sp modelId="{8ACA9640-7568-4BD0-A47D-5B119F7081E4}">
      <dsp:nvSpPr>
        <dsp:cNvPr id="0" name=""/>
        <dsp:cNvSpPr/>
      </dsp:nvSpPr>
      <dsp:spPr>
        <a:xfrm>
          <a:off x="726006" y="916634"/>
          <a:ext cx="2757781" cy="2757781"/>
        </a:xfrm>
        <a:custGeom>
          <a:avLst/>
          <a:gdLst/>
          <a:ahLst/>
          <a:cxnLst/>
          <a:rect l="0" t="0" r="0" b="0"/>
          <a:pathLst>
            <a:path>
              <a:moveTo>
                <a:pt x="142843" y="767722"/>
              </a:moveTo>
              <a:arcTo wR="1378890" hR="1378890" stAng="12378616" swAng="1635487"/>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C1D136-6630-40B8-B7CF-92C855754DDB}">
      <dsp:nvSpPr>
        <dsp:cNvPr id="0" name=""/>
        <dsp:cNvSpPr/>
      </dsp:nvSpPr>
      <dsp:spPr>
        <a:xfrm rot="21125378">
          <a:off x="123862" y="1071527"/>
          <a:ext cx="6153074" cy="538324"/>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744579-800D-4ED6-89EB-93CA063F451F}">
      <dsp:nvSpPr>
        <dsp:cNvPr id="0" name=""/>
        <dsp:cNvSpPr/>
      </dsp:nvSpPr>
      <dsp:spPr>
        <a:xfrm>
          <a:off x="3558915" y="1444619"/>
          <a:ext cx="1920240" cy="1072551"/>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950B0A-88B4-40F0-912C-AC10C9FF1CAC}">
      <dsp:nvSpPr>
        <dsp:cNvPr id="0" name=""/>
        <dsp:cNvSpPr/>
      </dsp:nvSpPr>
      <dsp:spPr>
        <a:xfrm>
          <a:off x="2726269" y="53662"/>
          <a:ext cx="2048256" cy="1126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Rapid Growth over 10 years</a:t>
          </a:r>
          <a:endParaRPr lang="en-US" sz="1600" kern="1200" dirty="0"/>
        </a:p>
      </dsp:txBody>
      <dsp:txXfrm>
        <a:off x="2726269" y="53662"/>
        <a:ext cx="2048256" cy="1126179"/>
      </dsp:txXfrm>
    </dsp:sp>
    <dsp:sp modelId="{C6D832D4-AB38-4D1A-A9B2-688165BB706D}">
      <dsp:nvSpPr>
        <dsp:cNvPr id="0" name=""/>
        <dsp:cNvSpPr/>
      </dsp:nvSpPr>
      <dsp:spPr>
        <a:xfrm>
          <a:off x="711205" y="90287"/>
          <a:ext cx="1920240" cy="1072551"/>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743AB0-5041-4FF3-A418-5AE9B92B33B0}">
      <dsp:nvSpPr>
        <dsp:cNvPr id="0" name=""/>
        <dsp:cNvSpPr/>
      </dsp:nvSpPr>
      <dsp:spPr>
        <a:xfrm>
          <a:off x="1159241" y="1489757"/>
          <a:ext cx="2574555" cy="1126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WI Cancer Council Member engagement was declining</a:t>
          </a:r>
          <a:endParaRPr lang="en-US" sz="1600" kern="1200" dirty="0"/>
        </a:p>
      </dsp:txBody>
      <dsp:txXfrm>
        <a:off x="1159241" y="1489757"/>
        <a:ext cx="2574555" cy="1126179"/>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050" y="0"/>
            <a:ext cx="3027363" cy="463550"/>
          </a:xfrm>
          <a:prstGeom prst="rect">
            <a:avLst/>
          </a:prstGeom>
        </p:spPr>
        <p:txBody>
          <a:bodyPr vert="horz" lIns="91440" tIns="45720" rIns="91440" bIns="45720" rtlCol="0"/>
          <a:lstStyle>
            <a:lvl1pPr algn="r">
              <a:defRPr sz="1200"/>
            </a:lvl1pPr>
          </a:lstStyle>
          <a:p>
            <a:fld id="{FDAE1AA3-70A6-4E22-8CEE-A9B1790BCE18}" type="datetimeFigureOut">
              <a:rPr lang="en-US" smtClean="0"/>
              <a:t>10/5/2016</a:t>
            </a:fld>
            <a:endParaRPr lang="en-US"/>
          </a:p>
        </p:txBody>
      </p:sp>
      <p:sp>
        <p:nvSpPr>
          <p:cNvPr id="4" name="Footer Placeholder 3"/>
          <p:cNvSpPr>
            <a:spLocks noGrp="1"/>
          </p:cNvSpPr>
          <p:nvPr>
            <p:ph type="ftr" sz="quarter" idx="2"/>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050" y="8818563"/>
            <a:ext cx="3027363" cy="463550"/>
          </a:xfrm>
          <a:prstGeom prst="rect">
            <a:avLst/>
          </a:prstGeom>
        </p:spPr>
        <p:txBody>
          <a:bodyPr vert="horz" lIns="91440" tIns="45720" rIns="91440" bIns="45720" rtlCol="0" anchor="b"/>
          <a:lstStyle>
            <a:lvl1pPr algn="r">
              <a:defRPr sz="1200"/>
            </a:lvl1pPr>
          </a:lstStyle>
          <a:p>
            <a:fld id="{E2491BE7-9748-4149-A0EB-67DC5D84749D}" type="slidenum">
              <a:rPr lang="en-US" smtClean="0"/>
              <a:t>‹#›</a:t>
            </a:fld>
            <a:endParaRPr lang="en-US"/>
          </a:p>
        </p:txBody>
      </p:sp>
    </p:spTree>
    <p:extLst>
      <p:ext uri="{BB962C8B-B14F-4D97-AF65-F5344CB8AC3E}">
        <p14:creationId xmlns:p14="http://schemas.microsoft.com/office/powerpoint/2010/main" val="4078304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1D88C948-F059-4D8B-BF6F-6C754EA0BDEB}" type="datetimeFigureOut">
              <a:rPr lang="en-US" smtClean="0"/>
              <a:t>10/5/2016</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8FE885AB-FC53-49D3-A0A3-2D319C368D90}" type="slidenum">
              <a:rPr lang="en-US" smtClean="0"/>
              <a:t>‹#›</a:t>
            </a:fld>
            <a:endParaRPr lang="en-US"/>
          </a:p>
        </p:txBody>
      </p:sp>
    </p:spTree>
    <p:extLst>
      <p:ext uri="{BB962C8B-B14F-4D97-AF65-F5344CB8AC3E}">
        <p14:creationId xmlns:p14="http://schemas.microsoft.com/office/powerpoint/2010/main" val="976906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E885AB-FC53-49D3-A0A3-2D319C368D90}" type="slidenum">
              <a:rPr lang="en-US" smtClean="0"/>
              <a:t>1</a:t>
            </a:fld>
            <a:endParaRPr lang="en-US"/>
          </a:p>
        </p:txBody>
      </p:sp>
    </p:spTree>
    <p:extLst>
      <p:ext uri="{BB962C8B-B14F-4D97-AF65-F5344CB8AC3E}">
        <p14:creationId xmlns:p14="http://schemas.microsoft.com/office/powerpoint/2010/main" val="4038102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solidFill>
                  <a:schemeClr val="tx1"/>
                </a:solidFill>
              </a:rPr>
              <a:t>So in 2016, we recruited</a:t>
            </a:r>
            <a:r>
              <a:rPr lang="en-US" sz="1400" baseline="0" dirty="0" smtClean="0">
                <a:solidFill>
                  <a:schemeClr val="tx1"/>
                </a:solidFill>
              </a:rPr>
              <a:t> a Leadership Team of 15 partners to come together and re-look at the WI Cancer Council to make it strong and most effective for the next decade.  </a:t>
            </a:r>
          </a:p>
          <a:p>
            <a:endParaRPr lang="en-US" sz="1400" baseline="0" dirty="0" smtClean="0">
              <a:solidFill>
                <a:schemeClr val="tx1"/>
              </a:solidFill>
            </a:endParaRPr>
          </a:p>
          <a:p>
            <a:r>
              <a:rPr lang="en-US" sz="1400" baseline="0" dirty="0" smtClean="0">
                <a:solidFill>
                  <a:schemeClr val="tx1"/>
                </a:solidFill>
              </a:rPr>
              <a:t>The Leadership Team was tasked with the follow 3 items:</a:t>
            </a:r>
          </a:p>
          <a:p>
            <a:r>
              <a:rPr lang="en-US" sz="1400" baseline="0" dirty="0" smtClean="0">
                <a:solidFill>
                  <a:schemeClr val="tx1"/>
                </a:solidFill>
              </a:rPr>
              <a:t>1. R</a:t>
            </a:r>
            <a:r>
              <a:rPr lang="en-US" sz="1400" dirty="0" smtClean="0">
                <a:solidFill>
                  <a:schemeClr val="tx1"/>
                </a:solidFill>
              </a:rPr>
              <a:t>evitalize the processes for member engagement</a:t>
            </a:r>
            <a:r>
              <a:rPr lang="en-US" sz="1400" baseline="0" dirty="0" smtClean="0">
                <a:solidFill>
                  <a:schemeClr val="tx1"/>
                </a:solidFill>
              </a:rPr>
              <a:t> – both for previous members and new members to the WI Cancer Council.  2. Developed new and improved benefits that will be offered to WCC members to help them with WI CCC Plan implementation. 3. And finally, we are working on an enhanced structure that will support member engagement and offer members benefits so that they can better implement cancer control in Wisconsin.</a:t>
            </a:r>
          </a:p>
          <a:p>
            <a:endParaRPr lang="en-US" sz="1400" baseline="0" dirty="0" smtClean="0">
              <a:solidFill>
                <a:schemeClr val="tx1"/>
              </a:solidFill>
            </a:endParaRPr>
          </a:p>
        </p:txBody>
      </p:sp>
      <p:sp>
        <p:nvSpPr>
          <p:cNvPr id="4" name="Slide Number Placeholder 3"/>
          <p:cNvSpPr>
            <a:spLocks noGrp="1"/>
          </p:cNvSpPr>
          <p:nvPr>
            <p:ph type="sldNum" sz="quarter" idx="10"/>
          </p:nvPr>
        </p:nvSpPr>
        <p:spPr/>
        <p:txBody>
          <a:bodyPr/>
          <a:lstStyle/>
          <a:p>
            <a:fld id="{8FE885AB-FC53-49D3-A0A3-2D319C368D90}" type="slidenum">
              <a:rPr lang="en-US" smtClean="0"/>
              <a:t>15</a:t>
            </a:fld>
            <a:endParaRPr lang="en-US"/>
          </a:p>
        </p:txBody>
      </p:sp>
    </p:spTree>
    <p:extLst>
      <p:ext uri="{BB962C8B-B14F-4D97-AF65-F5344CB8AC3E}">
        <p14:creationId xmlns:p14="http://schemas.microsoft.com/office/powerpoint/2010/main" val="4027104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“Objective</a:t>
            </a:r>
            <a:r>
              <a:rPr lang="en-US" baseline="0" dirty="0" smtClean="0"/>
              <a:t> of Revitalization – Member Re-engagement”</a:t>
            </a:r>
            <a:endParaRPr lang="en-US" dirty="0"/>
          </a:p>
        </p:txBody>
      </p:sp>
      <p:sp>
        <p:nvSpPr>
          <p:cNvPr id="4" name="Slide Number Placeholder 3"/>
          <p:cNvSpPr>
            <a:spLocks noGrp="1"/>
          </p:cNvSpPr>
          <p:nvPr>
            <p:ph type="sldNum" sz="quarter" idx="10"/>
          </p:nvPr>
        </p:nvSpPr>
        <p:spPr/>
        <p:txBody>
          <a:bodyPr/>
          <a:lstStyle/>
          <a:p>
            <a:fld id="{8FE885AB-FC53-49D3-A0A3-2D319C368D90}" type="slidenum">
              <a:rPr lang="en-US" smtClean="0"/>
              <a:t>16</a:t>
            </a:fld>
            <a:endParaRPr lang="en-US"/>
          </a:p>
        </p:txBody>
      </p:sp>
    </p:spTree>
    <p:extLst>
      <p:ext uri="{BB962C8B-B14F-4D97-AF65-F5344CB8AC3E}">
        <p14:creationId xmlns:p14="http://schemas.microsoft.com/office/powerpoint/2010/main" val="3906680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WI Cancer Council is a coalition of organizations – our strength is in the organizations coming together.  Within those organizations though we need member representatives who will work to implement the WI CCC Plan through the work that they do.</a:t>
            </a:r>
          </a:p>
          <a:p>
            <a:endParaRPr lang="en-US" baseline="0" dirty="0" smtClean="0"/>
          </a:p>
          <a:p>
            <a:r>
              <a:rPr lang="en-US" baseline="0" dirty="0" smtClean="0"/>
              <a:t>With Member re-engagement, we are working to re-engage the organization as well as individuals that work for those organizations.</a:t>
            </a:r>
          </a:p>
          <a:p>
            <a:endParaRPr lang="en-US" baseline="0" dirty="0" smtClean="0"/>
          </a:p>
          <a:p>
            <a:r>
              <a:rPr lang="en-US" baseline="0" dirty="0" smtClean="0"/>
              <a:t>We now have a way to better capture the member organization information as well as information on individual member representatives.  This will be through our Member Commitment forms – which we will talk about in the Tangible Tools presentation.  There is no cost or limit to the # of members.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E885AB-FC53-49D3-A0A3-2D319C368D9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19487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Second “Objective</a:t>
            </a:r>
            <a:r>
              <a:rPr lang="en-US" baseline="0" dirty="0" smtClean="0"/>
              <a:t> of Revitalization – Improved Member Benefits”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E885AB-FC53-49D3-A0A3-2D319C368D9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032484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Third “Objective</a:t>
            </a:r>
            <a:r>
              <a:rPr lang="en-US" baseline="0" dirty="0" smtClean="0"/>
              <a:t> of Revitalization – Enhance WCC Structure”</a:t>
            </a:r>
          </a:p>
          <a:p>
            <a:r>
              <a:rPr lang="en-US" baseline="0" dirty="0" smtClean="0"/>
              <a:t>This is still in process – the Leadership Team is developing and finalizing through 2016.</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E885AB-FC53-49D3-A0A3-2D319C368D9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647904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in 2017,</a:t>
            </a:r>
            <a:r>
              <a:rPr lang="en-US" baseline="0" dirty="0" smtClean="0"/>
              <a:t> we believe this is what success will look like: </a:t>
            </a:r>
          </a:p>
          <a:p>
            <a:endParaRPr lang="en-US" baseline="0" dirty="0" smtClean="0"/>
          </a:p>
          <a:p>
            <a:r>
              <a:rPr lang="en-US" baseline="0" dirty="0" smtClean="0"/>
              <a:t>Member re-engagement work and improved benefits will lead to a 2017 WI Cancer Council with engaged diverse partners ready to implement and promote a statewide, comprehensive approach to cancer control. </a:t>
            </a:r>
          </a:p>
          <a:p>
            <a:endParaRPr lang="en-US" baseline="0" dirty="0" smtClean="0"/>
          </a:p>
          <a:p>
            <a:r>
              <a:rPr lang="en-US" baseline="0" dirty="0" smtClean="0"/>
              <a:t>This success will be supported, maintained and monitored with the enhanced WI Cancer Council structure </a:t>
            </a:r>
          </a:p>
        </p:txBody>
      </p:sp>
      <p:sp>
        <p:nvSpPr>
          <p:cNvPr id="4" name="Slide Number Placeholder 3"/>
          <p:cNvSpPr>
            <a:spLocks noGrp="1"/>
          </p:cNvSpPr>
          <p:nvPr>
            <p:ph type="sldNum" sz="quarter" idx="10"/>
          </p:nvPr>
        </p:nvSpPr>
        <p:spPr/>
        <p:txBody>
          <a:bodyPr/>
          <a:lstStyle/>
          <a:p>
            <a:fld id="{8FE885AB-FC53-49D3-A0A3-2D319C368D90}" type="slidenum">
              <a:rPr lang="en-US" smtClean="0"/>
              <a:t>20</a:t>
            </a:fld>
            <a:endParaRPr lang="en-US"/>
          </a:p>
        </p:txBody>
      </p:sp>
    </p:spTree>
    <p:extLst>
      <p:ext uri="{BB962C8B-B14F-4D97-AF65-F5344CB8AC3E}">
        <p14:creationId xmlns:p14="http://schemas.microsoft.com/office/powerpoint/2010/main" val="29259272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E885AB-FC53-49D3-A0A3-2D319C368D90}" type="slidenum">
              <a:rPr lang="en-US" smtClean="0"/>
              <a:t>21</a:t>
            </a:fld>
            <a:endParaRPr lang="en-US"/>
          </a:p>
        </p:txBody>
      </p:sp>
    </p:spTree>
    <p:extLst>
      <p:ext uri="{BB962C8B-B14F-4D97-AF65-F5344CB8AC3E}">
        <p14:creationId xmlns:p14="http://schemas.microsoft.com/office/powerpoint/2010/main" val="237554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i="0" dirty="0" smtClean="0"/>
              <a:t>This slide</a:t>
            </a:r>
            <a:r>
              <a:rPr lang="en-US" i="0" baseline="0" dirty="0" smtClean="0"/>
              <a:t> you will find a definition of comprehensive cancer control. </a:t>
            </a:r>
            <a:r>
              <a:rPr lang="en-US" i="0" dirty="0" smtClean="0"/>
              <a:t>Comprehensive cancer control, often shortened to CCC, is a collaborative and strategic approach used by communities and their partners to combine, share, and coordinate resources to reduce the burden of cancer across the whole continuum from prevention through end of life. </a:t>
            </a:r>
          </a:p>
          <a:p>
            <a:pPr defTabSz="929579">
              <a:defRPr/>
            </a:pPr>
            <a:endParaRPr lang="en-US" i="0" dirty="0" smtClean="0"/>
          </a:p>
          <a:p>
            <a:pPr defTabSz="929579">
              <a:defRPr/>
            </a:pPr>
            <a:r>
              <a:rPr lang="en-US" i="0" dirty="0" smtClean="0"/>
              <a:t>I like</a:t>
            </a:r>
            <a:r>
              <a:rPr lang="en-US" i="0" baseline="0" dirty="0" smtClean="0"/>
              <a:t> to remember is easier as “Partners coming together to: Reduce cancer risk, find cancer earlier, improve cancer treatments, reduce death and suffering from cancer and Improve the quality of life for cancer survivors.</a:t>
            </a:r>
            <a:endParaRPr lang="en-US" i="0" dirty="0" smtClean="0"/>
          </a:p>
          <a:p>
            <a:pPr defTabSz="929579">
              <a:defRPr/>
            </a:pPr>
            <a:endParaRPr lang="en-US" i="0" dirty="0" smtClean="0"/>
          </a:p>
        </p:txBody>
      </p:sp>
      <p:sp>
        <p:nvSpPr>
          <p:cNvPr id="4" name="Slide Number Placeholder 3"/>
          <p:cNvSpPr>
            <a:spLocks noGrp="1"/>
          </p:cNvSpPr>
          <p:nvPr>
            <p:ph type="sldNum" sz="quarter" idx="10"/>
          </p:nvPr>
        </p:nvSpPr>
        <p:spPr/>
        <p:txBody>
          <a:bodyPr/>
          <a:lstStyle/>
          <a:p>
            <a:fld id="{8FE885AB-FC53-49D3-A0A3-2D319C368D90}" type="slidenum">
              <a:rPr lang="en-US" smtClean="0"/>
              <a:t>2</a:t>
            </a:fld>
            <a:endParaRPr lang="en-US"/>
          </a:p>
        </p:txBody>
      </p:sp>
    </p:spTree>
    <p:extLst>
      <p:ext uri="{BB962C8B-B14F-4D97-AF65-F5344CB8AC3E}">
        <p14:creationId xmlns:p14="http://schemas.microsoft.com/office/powerpoint/2010/main" val="1303850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So how did Comprehensive</a:t>
            </a:r>
            <a:r>
              <a:rPr lang="en-US" baseline="0" dirty="0" smtClean="0"/>
              <a:t> Cancer Control come about?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 late 90s/early</a:t>
            </a:r>
            <a:r>
              <a:rPr lang="en-US" baseline="0" dirty="0" smtClean="0"/>
              <a:t> 2000s, </a:t>
            </a:r>
            <a:r>
              <a:rPr lang="en-US" sz="1200" dirty="0" smtClean="0"/>
              <a:t>CDC established the National CCC Program, providing funding and TA to state, territories and tribes.</a:t>
            </a:r>
          </a:p>
          <a:p>
            <a:r>
              <a:rPr lang="en-US" dirty="0" smtClean="0"/>
              <a:t>As you can see here,</a:t>
            </a:r>
            <a:r>
              <a:rPr lang="en-US" baseline="0" dirty="0" smtClean="0"/>
              <a:t> these n</a:t>
            </a:r>
            <a:r>
              <a:rPr lang="en-US" dirty="0" smtClean="0"/>
              <a:t>ational partners have</a:t>
            </a:r>
            <a:r>
              <a:rPr lang="en-US" baseline="0" dirty="0" smtClean="0"/>
              <a:t> joined CDC to support the work that happens across the country, t</a:t>
            </a:r>
            <a:r>
              <a:rPr lang="en-US" dirty="0" smtClean="0"/>
              <a:t>hrough coordination and collaboration, the CCCNP assists comprehensive cancer control (CCC) coalitions.</a:t>
            </a:r>
          </a:p>
          <a:p>
            <a:endParaRPr lang="en-US" dirty="0" smtClean="0"/>
          </a:p>
          <a:p>
            <a:r>
              <a:rPr lang="en-US" dirty="0" smtClean="0"/>
              <a:t>Wisconsin</a:t>
            </a:r>
            <a:r>
              <a:rPr lang="en-US" baseline="0" dirty="0" smtClean="0"/>
              <a:t> is a part of the national movement towards comprehensive cancer control.</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8FE885AB-FC53-49D3-A0A3-2D319C368D90}" type="slidenum">
              <a:rPr lang="en-US" smtClean="0"/>
              <a:t>3</a:t>
            </a:fld>
            <a:endParaRPr lang="en-US"/>
          </a:p>
        </p:txBody>
      </p:sp>
    </p:spTree>
    <p:extLst>
      <p:ext uri="{BB962C8B-B14F-4D97-AF65-F5344CB8AC3E}">
        <p14:creationId xmlns:p14="http://schemas.microsoft.com/office/powerpoint/2010/main" val="1811204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Comprehensive Cancer Control in Wisconsin has</a:t>
            </a:r>
            <a:r>
              <a:rPr lang="en-US" baseline="0" dirty="0" smtClean="0"/>
              <a:t> been around for almost 15 years.</a:t>
            </a:r>
            <a:endParaRPr lang="en-US" dirty="0"/>
          </a:p>
        </p:txBody>
      </p:sp>
      <p:sp>
        <p:nvSpPr>
          <p:cNvPr id="4" name="Slide Number Placeholder 3"/>
          <p:cNvSpPr>
            <a:spLocks noGrp="1"/>
          </p:cNvSpPr>
          <p:nvPr>
            <p:ph type="sldNum" sz="quarter" idx="10"/>
          </p:nvPr>
        </p:nvSpPr>
        <p:spPr/>
        <p:txBody>
          <a:bodyPr/>
          <a:lstStyle/>
          <a:p>
            <a:fld id="{8FE885AB-FC53-49D3-A0A3-2D319C368D90}" type="slidenum">
              <a:rPr lang="en-US" smtClean="0"/>
              <a:t>4</a:t>
            </a:fld>
            <a:endParaRPr lang="en-US"/>
          </a:p>
        </p:txBody>
      </p:sp>
    </p:spTree>
    <p:extLst>
      <p:ext uri="{BB962C8B-B14F-4D97-AF65-F5344CB8AC3E}">
        <p14:creationId xmlns:p14="http://schemas.microsoft.com/office/powerpoint/2010/main" val="475087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CCC Programs use the CCC National Partnership model as a framework for</a:t>
            </a:r>
            <a:r>
              <a:rPr lang="en-US" baseline="0" dirty="0" smtClean="0"/>
              <a:t> their own programs. </a:t>
            </a:r>
          </a:p>
          <a:p>
            <a:endParaRPr lang="en-US" baseline="0" dirty="0" smtClean="0"/>
          </a:p>
          <a:p>
            <a:pPr defTabSz="929579">
              <a:defRPr/>
            </a:pPr>
            <a:r>
              <a:rPr lang="en-US" b="1" baseline="0" dirty="0" smtClean="0"/>
              <a:t>Click slide for animation.</a:t>
            </a:r>
            <a:r>
              <a:rPr lang="en-US" b="0" baseline="0" dirty="0" smtClean="0"/>
              <a:t> </a:t>
            </a:r>
            <a:r>
              <a:rPr lang="en-US" baseline="0" dirty="0" smtClean="0"/>
              <a:t>First, a coalition of relevant stakeholders convene to create a shared vision for cancer control for their specific state or region, related to preventing and controlling the impact of cancer. </a:t>
            </a:r>
            <a:r>
              <a:rPr lang="en-US" dirty="0"/>
              <a:t>In Wisconsin, members of the WI Cancer Council </a:t>
            </a:r>
            <a:r>
              <a:rPr lang="en-US" dirty="0" smtClean="0"/>
              <a:t>have been coming together for many years,</a:t>
            </a:r>
            <a:r>
              <a:rPr lang="en-US" baseline="0" dirty="0" smtClean="0"/>
              <a:t> since the 1980s in fact to find ways to work together to reduce the burden of cancer.</a:t>
            </a:r>
          </a:p>
          <a:p>
            <a:pPr defTabSz="929579">
              <a:defRPr/>
            </a:pPr>
            <a:endParaRPr lang="en-US" baseline="0" dirty="0" smtClean="0"/>
          </a:p>
          <a:p>
            <a:pPr defTabSz="929579">
              <a:defRPr/>
            </a:pPr>
            <a:r>
              <a:rPr lang="en-US" b="1" baseline="0" dirty="0" smtClean="0"/>
              <a:t>Click slide for animation</a:t>
            </a:r>
            <a:r>
              <a:rPr lang="en-US" baseline="0" dirty="0" smtClean="0"/>
              <a:t>. The coalition looks at the burden of cancer in their state and in our state a great resource for cancer data is the WI Cancer Facts &amp; Figures sponsored by the American Cancer Society in partnership with the WI Cancer Reporting System, the WI CCC Program and the WI Well Woman Program.</a:t>
            </a:r>
            <a:endParaRPr lang="en-US" dirty="0"/>
          </a:p>
          <a:p>
            <a:pPr defTabSz="929579">
              <a:defRPr/>
            </a:pPr>
            <a:endParaRPr lang="en-US" b="1" baseline="0" dirty="0" smtClean="0"/>
          </a:p>
          <a:p>
            <a:pPr defTabSz="929579">
              <a:defRPr/>
            </a:pPr>
            <a:r>
              <a:rPr lang="en-US" b="1" baseline="0" dirty="0" smtClean="0"/>
              <a:t>Click slide for animation.</a:t>
            </a:r>
            <a:r>
              <a:rPr lang="en-US" b="0" baseline="0" dirty="0" smtClean="0"/>
              <a:t>  </a:t>
            </a:r>
            <a:r>
              <a:rPr lang="en-US" baseline="0" dirty="0" smtClean="0"/>
              <a:t>From there the coalition of relevant stakeholders create a Plan, complete with evidence-based priorities, strategies and action steps to work towards the shared vision. In Wisconsin, </a:t>
            </a:r>
            <a:r>
              <a:rPr lang="en-US" dirty="0"/>
              <a:t>each Plan sets the stage for five years of cancer control activities. </a:t>
            </a:r>
          </a:p>
          <a:p>
            <a:pPr defTabSz="929579">
              <a:defRPr/>
            </a:pPr>
            <a:endParaRPr lang="en-US" baseline="0" dirty="0" smtClean="0"/>
          </a:p>
          <a:p>
            <a:pPr defTabSz="929579">
              <a:defRPr/>
            </a:pPr>
            <a:r>
              <a:rPr lang="en-US" b="1" baseline="0" dirty="0" smtClean="0"/>
              <a:t>Click slide for animation.</a:t>
            </a:r>
            <a:r>
              <a:rPr lang="en-US" b="0" baseline="0" dirty="0" smtClean="0"/>
              <a:t> </a:t>
            </a:r>
            <a:r>
              <a:rPr lang="en-US" baseline="0" dirty="0" smtClean="0"/>
              <a:t>The coalition then takes the Plan into action.  Coalition members take on relevant projects to incorporate solutions into their work, whether it be a policy to increase smoke-free air or an education series to inform researchers on opportunities to include diverse populations in cancer clinical trials. </a:t>
            </a:r>
          </a:p>
          <a:p>
            <a:pPr defTabSz="929579">
              <a:defRPr/>
            </a:pPr>
            <a:endParaRPr lang="en-US" b="1" baseline="0" dirty="0" smtClean="0"/>
          </a:p>
          <a:p>
            <a:pPr defTabSz="929579">
              <a:defRPr/>
            </a:pPr>
            <a:r>
              <a:rPr lang="en-US" b="1" baseline="0" dirty="0" smtClean="0"/>
              <a:t>Click slide for animation.</a:t>
            </a:r>
            <a:r>
              <a:rPr lang="en-US" b="0" baseline="0" dirty="0" smtClean="0"/>
              <a:t>  </a:t>
            </a:r>
            <a:r>
              <a:rPr lang="en-US" baseline="0" dirty="0" smtClean="0"/>
              <a:t>If done effectively, the CCC Coalition’s work to take action based on the Plan naturally feeds into the local, community level action. In Wisconsin, </a:t>
            </a:r>
            <a:r>
              <a:rPr lang="en-US" dirty="0"/>
              <a:t>the work of WI Cancer Council members feeds into local, community-level action and make action steps of the WI CCC Plan into a reality. </a:t>
            </a:r>
          </a:p>
          <a:p>
            <a:endParaRPr lang="en-US" dirty="0"/>
          </a:p>
        </p:txBody>
      </p:sp>
      <p:sp>
        <p:nvSpPr>
          <p:cNvPr id="4" name="Slide Number Placeholder 3"/>
          <p:cNvSpPr>
            <a:spLocks noGrp="1"/>
          </p:cNvSpPr>
          <p:nvPr>
            <p:ph type="sldNum" sz="quarter" idx="10"/>
          </p:nvPr>
        </p:nvSpPr>
        <p:spPr/>
        <p:txBody>
          <a:bodyPr/>
          <a:lstStyle/>
          <a:p>
            <a:fld id="{8FE885AB-FC53-49D3-A0A3-2D319C368D90}" type="slidenum">
              <a:rPr lang="en-US" smtClean="0"/>
              <a:t>5</a:t>
            </a:fld>
            <a:endParaRPr lang="en-US"/>
          </a:p>
        </p:txBody>
      </p:sp>
    </p:spTree>
    <p:extLst>
      <p:ext uri="{BB962C8B-B14F-4D97-AF65-F5344CB8AC3E}">
        <p14:creationId xmlns:p14="http://schemas.microsoft.com/office/powerpoint/2010/main" val="2533441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solidFill>
                  <a:schemeClr val="tx1"/>
                </a:solidFill>
              </a:rPr>
              <a:t>In</a:t>
            </a:r>
            <a:r>
              <a:rPr lang="en-US" sz="1400" baseline="0" dirty="0" smtClean="0">
                <a:solidFill>
                  <a:schemeClr val="tx1"/>
                </a:solidFill>
              </a:rPr>
              <a:t> Wisconsin, we think of Comprehensive Cancer Control then as 3 components, each having its own role but overlapping to make up one movement.</a:t>
            </a:r>
          </a:p>
          <a:p>
            <a:endParaRPr lang="en-US" sz="1400" baseline="0" dirty="0" smtClean="0">
              <a:solidFill>
                <a:schemeClr val="tx1"/>
              </a:solidFill>
            </a:endParaRPr>
          </a:p>
          <a:p>
            <a:r>
              <a:rPr lang="en-US" sz="1400" dirty="0" smtClean="0">
                <a:solidFill>
                  <a:schemeClr val="tx1"/>
                </a:solidFill>
              </a:rPr>
              <a:t>The</a:t>
            </a:r>
            <a:r>
              <a:rPr lang="en-US" sz="1400" baseline="0" dirty="0" smtClean="0">
                <a:solidFill>
                  <a:schemeClr val="tx1"/>
                </a:solidFill>
              </a:rPr>
              <a:t> Plan: is the WI CCC Plan 2015-2020.  It serves as the common framework for action for all partners in WI working on cancer prevention and control</a:t>
            </a:r>
          </a:p>
          <a:p>
            <a:endParaRPr lang="en-US" sz="1400" baseline="0" dirty="0" smtClean="0">
              <a:solidFill>
                <a:schemeClr val="tx1"/>
              </a:solidFill>
            </a:endParaRPr>
          </a:p>
          <a:p>
            <a:r>
              <a:rPr lang="en-US" sz="1400" baseline="0" dirty="0" smtClean="0">
                <a:solidFill>
                  <a:schemeClr val="tx1"/>
                </a:solidFill>
              </a:rPr>
              <a:t>The Program: is the WI CCC Program – the state’s </a:t>
            </a:r>
            <a:r>
              <a:rPr lang="en-US" sz="1400" dirty="0" smtClean="0"/>
              <a:t>cancer prevention and control program that </a:t>
            </a:r>
            <a:r>
              <a:rPr lang="en-US" sz="1400" dirty="0" smtClean="0">
                <a:solidFill>
                  <a:schemeClr val="tx1"/>
                </a:solidFill>
              </a:rPr>
              <a:t>facilitates </a:t>
            </a:r>
            <a:r>
              <a:rPr lang="en-US" sz="1400" dirty="0" smtClean="0"/>
              <a:t>the development, implementation and evaluation of the WI CCC Plan</a:t>
            </a:r>
            <a:endParaRPr lang="en-US" sz="1400" baseline="0" dirty="0" smtClean="0">
              <a:solidFill>
                <a:schemeClr val="tx1"/>
              </a:solidFill>
            </a:endParaRPr>
          </a:p>
          <a:p>
            <a:endParaRPr lang="en-US" sz="1400"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tx1"/>
                </a:solidFill>
              </a:rPr>
              <a:t>Our partnership here in WI is the WI Cancer Council.  It is the </a:t>
            </a:r>
            <a:r>
              <a:rPr lang="en-US" sz="1400" dirty="0" smtClean="0"/>
              <a:t>Coalition of organizations dedicated to the development, implementation and evaluation of the WI CCC Plan.</a:t>
            </a:r>
          </a:p>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8FE885AB-FC53-49D3-A0A3-2D319C368D90}" type="slidenum">
              <a:rPr lang="en-US" smtClean="0"/>
              <a:t>6</a:t>
            </a:fld>
            <a:endParaRPr lang="en-US" dirty="0"/>
          </a:p>
        </p:txBody>
      </p:sp>
    </p:spTree>
    <p:extLst>
      <p:ext uri="{BB962C8B-B14F-4D97-AF65-F5344CB8AC3E}">
        <p14:creationId xmlns:p14="http://schemas.microsoft.com/office/powerpoint/2010/main" val="2608045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Cross cutting issues do not have a separate goal but are instead threaded throughout each priority to ensure that strategies and action steps include these important elements. </a:t>
            </a:r>
          </a:p>
          <a:p>
            <a:endParaRPr lang="en-US" dirty="0" smtClean="0"/>
          </a:p>
        </p:txBody>
      </p:sp>
      <p:sp>
        <p:nvSpPr>
          <p:cNvPr id="4" name="Slide Number Placeholder 3"/>
          <p:cNvSpPr>
            <a:spLocks noGrp="1"/>
          </p:cNvSpPr>
          <p:nvPr>
            <p:ph type="sldNum" sz="quarter" idx="10"/>
          </p:nvPr>
        </p:nvSpPr>
        <p:spPr/>
        <p:txBody>
          <a:bodyPr/>
          <a:lstStyle/>
          <a:p>
            <a:fld id="{9C8912FD-4FC0-411D-B9FB-3FFF452A2BF5}" type="slidenum">
              <a:rPr lang="en-US" smtClean="0"/>
              <a:t>9</a:t>
            </a:fld>
            <a:endParaRPr lang="en-US"/>
          </a:p>
        </p:txBody>
      </p:sp>
    </p:spTree>
    <p:extLst>
      <p:ext uri="{BB962C8B-B14F-4D97-AF65-F5344CB8AC3E}">
        <p14:creationId xmlns:p14="http://schemas.microsoft.com/office/powerpoint/2010/main" val="3910779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member of the Wisconsin Cancer Council, the WI CCC Program shares in the implementation and promotion of the WI CCC Plan with its fellow Wisconsin Cancer Council members</a:t>
            </a:r>
            <a:endParaRPr lang="en-US" dirty="0"/>
          </a:p>
        </p:txBody>
      </p:sp>
      <p:sp>
        <p:nvSpPr>
          <p:cNvPr id="4" name="Slide Number Placeholder 3"/>
          <p:cNvSpPr>
            <a:spLocks noGrp="1"/>
          </p:cNvSpPr>
          <p:nvPr>
            <p:ph type="sldNum" sz="quarter" idx="10"/>
          </p:nvPr>
        </p:nvSpPr>
        <p:spPr/>
        <p:txBody>
          <a:bodyPr/>
          <a:lstStyle/>
          <a:p>
            <a:fld id="{8FE885AB-FC53-49D3-A0A3-2D319C368D90}" type="slidenum">
              <a:rPr lang="en-US" smtClean="0"/>
              <a:t>11</a:t>
            </a:fld>
            <a:endParaRPr lang="en-US"/>
          </a:p>
        </p:txBody>
      </p:sp>
    </p:spTree>
    <p:extLst>
      <p:ext uri="{BB962C8B-B14F-4D97-AF65-F5344CB8AC3E}">
        <p14:creationId xmlns:p14="http://schemas.microsoft.com/office/powerpoint/2010/main" val="4201734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sz="1200" dirty="0" smtClean="0">
                <a:latin typeface="+mn-lt"/>
              </a:rPr>
              <a:t>It has been</a:t>
            </a:r>
            <a:r>
              <a:rPr lang="en-US" sz="1200" baseline="0" dirty="0" smtClean="0">
                <a:latin typeface="+mn-lt"/>
              </a:rPr>
              <a:t> 10 years and 2 5-year CCC plans since the WI Cancer Council itself has been reviewed to make sure it is effectively engaging </a:t>
            </a:r>
            <a:r>
              <a:rPr lang="en-US" sz="1200" dirty="0" smtClean="0">
                <a:latin typeface="+mn-lt"/>
              </a:rPr>
              <a:t>partners to develop, implement, and promote a statewide comprehensive approach to cancer control. </a:t>
            </a:r>
          </a:p>
          <a:p>
            <a:pPr marL="0" indent="0" algn="l">
              <a:buNone/>
            </a:pPr>
            <a:endParaRPr lang="en-US" sz="1200" dirty="0" smtClean="0">
              <a:latin typeface="+mn-lt"/>
            </a:endParaRPr>
          </a:p>
          <a:p>
            <a:pPr marL="0" indent="0" algn="l">
              <a:buNone/>
            </a:pPr>
            <a:r>
              <a:rPr lang="en-US" sz="1200" dirty="0" smtClean="0">
                <a:latin typeface="+mn-lt"/>
              </a:rPr>
              <a:t>Now with the recent release of Wisconsin’s 3</a:t>
            </a:r>
            <a:r>
              <a:rPr lang="en-US" sz="1200" baseline="30000" dirty="0" smtClean="0">
                <a:latin typeface="+mn-lt"/>
              </a:rPr>
              <a:t>rd</a:t>
            </a:r>
            <a:r>
              <a:rPr lang="en-US" sz="1200" dirty="0" smtClean="0">
                <a:latin typeface="+mn-lt"/>
              </a:rPr>
              <a:t> edition of the WI CCC Plan, the time was right to review the Council &amp; its structure to better</a:t>
            </a:r>
            <a:r>
              <a:rPr lang="en-US" sz="1200" baseline="0" dirty="0" smtClean="0">
                <a:latin typeface="+mn-lt"/>
              </a:rPr>
              <a:t> engage diverse partners to implement and promote a statewide comprehensive approach to cancer control.</a:t>
            </a:r>
            <a:endParaRPr lang="en-US" sz="12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8FE885AB-FC53-49D3-A0A3-2D319C368D90}" type="slidenum">
              <a:rPr lang="en-US" smtClean="0"/>
              <a:t>14</a:t>
            </a:fld>
            <a:endParaRPr lang="en-US"/>
          </a:p>
        </p:txBody>
      </p:sp>
    </p:spTree>
    <p:extLst>
      <p:ext uri="{BB962C8B-B14F-4D97-AF65-F5344CB8AC3E}">
        <p14:creationId xmlns:p14="http://schemas.microsoft.com/office/powerpoint/2010/main" val="2486441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atin typeface="Candara" panose="020E0502030303020204"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Rectangle 6"/>
          <p:cNvSpPr/>
          <p:nvPr userDrawn="1"/>
        </p:nvSpPr>
        <p:spPr>
          <a:xfrm>
            <a:off x="0" y="0"/>
            <a:ext cx="9144000" cy="762000"/>
          </a:xfrm>
          <a:prstGeom prst="rect">
            <a:avLst/>
          </a:prstGeom>
          <a:gradFill flip="none" rotWithShape="1">
            <a:gsLst>
              <a:gs pos="0">
                <a:srgbClr val="015697"/>
              </a:gs>
              <a:gs pos="50000">
                <a:schemeClr val="accent1">
                  <a:tint val="44500"/>
                  <a:satMod val="160000"/>
                </a:schemeClr>
              </a:gs>
              <a:gs pos="100000">
                <a:srgbClr val="00A26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34044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0" y="6096000"/>
            <a:ext cx="9144000" cy="762000"/>
          </a:xfrm>
          <a:prstGeom prst="rect">
            <a:avLst/>
          </a:prstGeom>
          <a:gradFill flip="none" rotWithShape="1">
            <a:gsLst>
              <a:gs pos="0">
                <a:srgbClr val="015697"/>
              </a:gs>
              <a:gs pos="91000">
                <a:schemeClr val="bg1"/>
              </a:gs>
              <a:gs pos="49000">
                <a:srgbClr val="00A26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29600" y="6172201"/>
            <a:ext cx="696894" cy="685799"/>
          </a:xfrm>
          <a:prstGeom prst="rect">
            <a:avLst/>
          </a:prstGeom>
          <a:noFill/>
          <a:ln>
            <a:noFill/>
          </a:ln>
        </p:spPr>
      </p:pic>
      <p:sp>
        <p:nvSpPr>
          <p:cNvPr id="12" name="Slide Number Placeholder 5"/>
          <p:cNvSpPr>
            <a:spLocks noGrp="1"/>
          </p:cNvSpPr>
          <p:nvPr>
            <p:ph type="sldNum" sz="quarter" idx="4"/>
          </p:nvPr>
        </p:nvSpPr>
        <p:spPr>
          <a:xfrm>
            <a:off x="6248400" y="6339840"/>
            <a:ext cx="2484120" cy="365760"/>
          </a:xfrm>
          <a:prstGeom prst="rect">
            <a:avLst/>
          </a:prstGeom>
        </p:spPr>
        <p:txBody>
          <a:bodyPr vert="horz" lIns="91440" tIns="45720" rIns="91440" bIns="45720" rtlCol="0" anchor="ctr"/>
          <a:lstStyle>
            <a:lvl1pPr algn="r">
              <a:defRPr sz="1000" b="1">
                <a:solidFill>
                  <a:srgbClr val="015697"/>
                </a:solidFill>
              </a:defRPr>
            </a:lvl1pPr>
          </a:lstStyle>
          <a:p>
            <a:pPr marL="119063" indent="-119063"/>
            <a:fld id="{1A19E10A-D138-4264-B295-E7CCEA69A802}" type="slidenum">
              <a:rPr lang="en-US" smtClean="0"/>
              <a:pPr marL="119063" indent="-119063"/>
              <a:t>‹#›</a:t>
            </a:fld>
            <a:endParaRPr lang="en-US" dirty="0"/>
          </a:p>
        </p:txBody>
      </p:sp>
    </p:spTree>
    <p:extLst>
      <p:ext uri="{BB962C8B-B14F-4D97-AF65-F5344CB8AC3E}">
        <p14:creationId xmlns:p14="http://schemas.microsoft.com/office/powerpoint/2010/main" val="414459777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6096000"/>
            <a:ext cx="9144000" cy="762000"/>
          </a:xfrm>
          <a:prstGeom prst="rect">
            <a:avLst/>
          </a:prstGeom>
          <a:gradFill flip="none" rotWithShape="1">
            <a:gsLst>
              <a:gs pos="0">
                <a:srgbClr val="015697"/>
              </a:gs>
              <a:gs pos="91000">
                <a:schemeClr val="bg1"/>
              </a:gs>
              <a:gs pos="49000">
                <a:srgbClr val="00A26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29600" y="6172201"/>
            <a:ext cx="696894" cy="685799"/>
          </a:xfrm>
          <a:prstGeom prst="rect">
            <a:avLst/>
          </a:prstGeom>
          <a:noFill/>
          <a:ln>
            <a:noFill/>
          </a:ln>
        </p:spPr>
      </p:pic>
      <p:sp>
        <p:nvSpPr>
          <p:cNvPr id="12" name="Slide Number Placeholder 5"/>
          <p:cNvSpPr>
            <a:spLocks noGrp="1"/>
          </p:cNvSpPr>
          <p:nvPr>
            <p:ph type="sldNum" sz="quarter" idx="4"/>
          </p:nvPr>
        </p:nvSpPr>
        <p:spPr>
          <a:xfrm>
            <a:off x="6248400" y="6339840"/>
            <a:ext cx="2484120" cy="365760"/>
          </a:xfrm>
          <a:prstGeom prst="rect">
            <a:avLst/>
          </a:prstGeom>
        </p:spPr>
        <p:txBody>
          <a:bodyPr vert="horz" lIns="91440" tIns="45720" rIns="91440" bIns="45720" rtlCol="0" anchor="ctr"/>
          <a:lstStyle>
            <a:lvl1pPr algn="r">
              <a:defRPr sz="1000" b="1">
                <a:solidFill>
                  <a:srgbClr val="015697"/>
                </a:solidFill>
              </a:defRPr>
            </a:lvl1pPr>
          </a:lstStyle>
          <a:p>
            <a:pPr marL="119063" indent="-119063"/>
            <a:fld id="{1A19E10A-D138-4264-B295-E7CCEA69A802}" type="slidenum">
              <a:rPr lang="en-US" smtClean="0"/>
              <a:pPr marL="119063" indent="-119063"/>
              <a:t>‹#›</a:t>
            </a:fld>
            <a:endParaRPr lang="en-US" dirty="0"/>
          </a:p>
        </p:txBody>
      </p:sp>
    </p:spTree>
    <p:extLst>
      <p:ext uri="{BB962C8B-B14F-4D97-AF65-F5344CB8AC3E}">
        <p14:creationId xmlns:p14="http://schemas.microsoft.com/office/powerpoint/2010/main" val="393167597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327B9F-6AF0-46D8-860F-B6A02AE1E292}"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40802780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327B9F-6AF0-46D8-860F-B6A02AE1E292}"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239212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327B9F-6AF0-46D8-860F-B6A02AE1E292}"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56619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327B9F-6AF0-46D8-860F-B6A02AE1E292}"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3852110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327B9F-6AF0-46D8-860F-B6A02AE1E292}"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4119223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327B9F-6AF0-46D8-860F-B6A02AE1E292}"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8468535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27B9F-6AF0-46D8-860F-B6A02AE1E292}"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5548407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327B9F-6AF0-46D8-860F-B6A02AE1E292}"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485661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6096000"/>
            <a:ext cx="9144000" cy="762000"/>
          </a:xfrm>
          <a:prstGeom prst="rect">
            <a:avLst/>
          </a:prstGeom>
          <a:gradFill flip="none" rotWithShape="1">
            <a:gsLst>
              <a:gs pos="0">
                <a:srgbClr val="015697"/>
              </a:gs>
              <a:gs pos="91000">
                <a:schemeClr val="bg1"/>
              </a:gs>
              <a:gs pos="49000">
                <a:srgbClr val="00A26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b="1">
                <a:latin typeface="Candara" panose="020E0502030303020204"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29600" y="6172201"/>
            <a:ext cx="696894" cy="685799"/>
          </a:xfrm>
          <a:prstGeom prst="rect">
            <a:avLst/>
          </a:prstGeom>
          <a:noFill/>
          <a:ln>
            <a:noFill/>
          </a:ln>
        </p:spPr>
      </p:pic>
      <p:sp>
        <p:nvSpPr>
          <p:cNvPr id="11" name="Slide Number Placeholder 5"/>
          <p:cNvSpPr>
            <a:spLocks noGrp="1"/>
          </p:cNvSpPr>
          <p:nvPr>
            <p:ph type="sldNum" sz="quarter" idx="4"/>
          </p:nvPr>
        </p:nvSpPr>
        <p:spPr>
          <a:xfrm>
            <a:off x="6248400" y="6339840"/>
            <a:ext cx="2484120" cy="365760"/>
          </a:xfrm>
          <a:prstGeom prst="rect">
            <a:avLst/>
          </a:prstGeom>
        </p:spPr>
        <p:txBody>
          <a:bodyPr vert="horz" lIns="91440" tIns="45720" rIns="91440" bIns="45720" rtlCol="0" anchor="ctr"/>
          <a:lstStyle>
            <a:lvl1pPr algn="r">
              <a:defRPr sz="1000" b="1">
                <a:solidFill>
                  <a:srgbClr val="015697"/>
                </a:solidFill>
              </a:defRPr>
            </a:lvl1pPr>
          </a:lstStyle>
          <a:p>
            <a:pPr marL="119063" indent="-119063"/>
            <a:fld id="{1A19E10A-D138-4264-B295-E7CCEA69A802}" type="slidenum">
              <a:rPr lang="en-US" smtClean="0"/>
              <a:pPr marL="119063" indent="-119063"/>
              <a:t>‹#›</a:t>
            </a:fld>
            <a:endParaRPr lang="en-US" dirty="0"/>
          </a:p>
        </p:txBody>
      </p:sp>
    </p:spTree>
    <p:extLst>
      <p:ext uri="{BB962C8B-B14F-4D97-AF65-F5344CB8AC3E}">
        <p14:creationId xmlns:p14="http://schemas.microsoft.com/office/powerpoint/2010/main" val="90132404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327B9F-6AF0-46D8-860F-B6A02AE1E292}"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2873055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327B9F-6AF0-46D8-860F-B6A02AE1E292}"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1700279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327B9F-6AF0-46D8-860F-B6A02AE1E292}"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795431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6096000"/>
            <a:ext cx="9144000" cy="762000"/>
          </a:xfrm>
          <a:prstGeom prst="rect">
            <a:avLst/>
          </a:prstGeom>
          <a:gradFill flip="none" rotWithShape="1">
            <a:gsLst>
              <a:gs pos="0">
                <a:srgbClr val="015697"/>
              </a:gs>
              <a:gs pos="91000">
                <a:schemeClr val="bg1"/>
              </a:gs>
              <a:gs pos="49000">
                <a:srgbClr val="00A26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29600" y="6172201"/>
            <a:ext cx="696894" cy="685799"/>
          </a:xfrm>
          <a:prstGeom prst="rect">
            <a:avLst/>
          </a:prstGeom>
          <a:noFill/>
          <a:ln>
            <a:noFill/>
          </a:ln>
        </p:spPr>
      </p:pic>
      <p:sp>
        <p:nvSpPr>
          <p:cNvPr id="16" name="Slide Number Placeholder 5"/>
          <p:cNvSpPr>
            <a:spLocks noGrp="1"/>
          </p:cNvSpPr>
          <p:nvPr>
            <p:ph type="sldNum" sz="quarter" idx="4"/>
          </p:nvPr>
        </p:nvSpPr>
        <p:spPr>
          <a:xfrm>
            <a:off x="6248400" y="6339840"/>
            <a:ext cx="2484120" cy="365760"/>
          </a:xfrm>
          <a:prstGeom prst="rect">
            <a:avLst/>
          </a:prstGeom>
        </p:spPr>
        <p:txBody>
          <a:bodyPr vert="horz" lIns="91440" tIns="45720" rIns="91440" bIns="45720" rtlCol="0" anchor="ctr"/>
          <a:lstStyle>
            <a:lvl1pPr algn="r">
              <a:defRPr sz="1000" b="1">
                <a:solidFill>
                  <a:srgbClr val="015697"/>
                </a:solidFill>
              </a:defRPr>
            </a:lvl1pPr>
          </a:lstStyle>
          <a:p>
            <a:pPr marL="119063" indent="-119063"/>
            <a:fld id="{1A19E10A-D138-4264-B295-E7CCEA69A802}" type="slidenum">
              <a:rPr lang="en-US" smtClean="0"/>
              <a:pPr marL="119063" indent="-119063"/>
              <a:t>‹#›</a:t>
            </a:fld>
            <a:endParaRPr lang="en-US" dirty="0"/>
          </a:p>
        </p:txBody>
      </p:sp>
    </p:spTree>
    <p:extLst>
      <p:ext uri="{BB962C8B-B14F-4D97-AF65-F5344CB8AC3E}">
        <p14:creationId xmlns:p14="http://schemas.microsoft.com/office/powerpoint/2010/main" val="40300839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6096000"/>
            <a:ext cx="9144000" cy="762000"/>
          </a:xfrm>
          <a:prstGeom prst="rect">
            <a:avLst/>
          </a:prstGeom>
          <a:gradFill flip="none" rotWithShape="1">
            <a:gsLst>
              <a:gs pos="0">
                <a:srgbClr val="015697"/>
              </a:gs>
              <a:gs pos="91000">
                <a:schemeClr val="bg1"/>
              </a:gs>
              <a:gs pos="49000">
                <a:srgbClr val="00A26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29600" y="6172201"/>
            <a:ext cx="696894" cy="685799"/>
          </a:xfrm>
          <a:prstGeom prst="rect">
            <a:avLst/>
          </a:prstGeom>
          <a:noFill/>
          <a:ln>
            <a:noFill/>
          </a:ln>
        </p:spPr>
      </p:pic>
      <p:sp>
        <p:nvSpPr>
          <p:cNvPr id="15" name="Slide Number Placeholder 5"/>
          <p:cNvSpPr>
            <a:spLocks noGrp="1"/>
          </p:cNvSpPr>
          <p:nvPr>
            <p:ph type="sldNum" sz="quarter" idx="4"/>
          </p:nvPr>
        </p:nvSpPr>
        <p:spPr>
          <a:xfrm>
            <a:off x="6248400" y="6339840"/>
            <a:ext cx="2484120" cy="365760"/>
          </a:xfrm>
          <a:prstGeom prst="rect">
            <a:avLst/>
          </a:prstGeom>
        </p:spPr>
        <p:txBody>
          <a:bodyPr vert="horz" lIns="91440" tIns="45720" rIns="91440" bIns="45720" rtlCol="0" anchor="ctr"/>
          <a:lstStyle>
            <a:lvl1pPr algn="r">
              <a:defRPr sz="1000" b="1">
                <a:solidFill>
                  <a:srgbClr val="015697"/>
                </a:solidFill>
              </a:defRPr>
            </a:lvl1pPr>
          </a:lstStyle>
          <a:p>
            <a:pPr marL="119063" indent="-119063"/>
            <a:fld id="{1A19E10A-D138-4264-B295-E7CCEA69A802}" type="slidenum">
              <a:rPr lang="en-US" smtClean="0"/>
              <a:pPr marL="119063" indent="-119063"/>
              <a:t>‹#›</a:t>
            </a:fld>
            <a:endParaRPr lang="en-US" dirty="0"/>
          </a:p>
        </p:txBody>
      </p:sp>
    </p:spTree>
    <p:extLst>
      <p:ext uri="{BB962C8B-B14F-4D97-AF65-F5344CB8AC3E}">
        <p14:creationId xmlns:p14="http://schemas.microsoft.com/office/powerpoint/2010/main" val="31805746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6096000"/>
            <a:ext cx="9144000" cy="762000"/>
          </a:xfrm>
          <a:prstGeom prst="rect">
            <a:avLst/>
          </a:prstGeom>
          <a:gradFill flip="none" rotWithShape="1">
            <a:gsLst>
              <a:gs pos="0">
                <a:srgbClr val="015697"/>
              </a:gs>
              <a:gs pos="91000">
                <a:schemeClr val="bg1"/>
              </a:gs>
              <a:gs pos="49000">
                <a:srgbClr val="00A26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29600" y="6172201"/>
            <a:ext cx="696894" cy="685799"/>
          </a:xfrm>
          <a:prstGeom prst="rect">
            <a:avLst/>
          </a:prstGeom>
          <a:noFill/>
          <a:ln>
            <a:noFill/>
          </a:ln>
        </p:spPr>
      </p:pic>
      <p:sp>
        <p:nvSpPr>
          <p:cNvPr id="17" name="Slide Number Placeholder 5"/>
          <p:cNvSpPr>
            <a:spLocks noGrp="1"/>
          </p:cNvSpPr>
          <p:nvPr>
            <p:ph type="sldNum" sz="quarter" idx="12"/>
          </p:nvPr>
        </p:nvSpPr>
        <p:spPr>
          <a:xfrm>
            <a:off x="6248400" y="6339840"/>
            <a:ext cx="2484120" cy="365760"/>
          </a:xfrm>
          <a:prstGeom prst="rect">
            <a:avLst/>
          </a:prstGeom>
        </p:spPr>
        <p:txBody>
          <a:bodyPr vert="horz" lIns="91440" tIns="45720" rIns="91440" bIns="45720" rtlCol="0" anchor="ctr"/>
          <a:lstStyle>
            <a:lvl1pPr algn="r">
              <a:defRPr sz="1000" b="1">
                <a:solidFill>
                  <a:srgbClr val="015697"/>
                </a:solidFill>
              </a:defRPr>
            </a:lvl1pPr>
          </a:lstStyle>
          <a:p>
            <a:pPr marL="119063" indent="-119063"/>
            <a:fld id="{1A19E10A-D138-4264-B295-E7CCEA69A802}" type="slidenum">
              <a:rPr lang="en-US" smtClean="0"/>
              <a:pPr marL="119063" indent="-119063"/>
              <a:t>‹#›</a:t>
            </a:fld>
            <a:endParaRPr lang="en-US" dirty="0"/>
          </a:p>
        </p:txBody>
      </p:sp>
    </p:spTree>
    <p:extLst>
      <p:ext uri="{BB962C8B-B14F-4D97-AF65-F5344CB8AC3E}">
        <p14:creationId xmlns:p14="http://schemas.microsoft.com/office/powerpoint/2010/main" val="893819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6096000"/>
            <a:ext cx="9144000" cy="762000"/>
          </a:xfrm>
          <a:prstGeom prst="rect">
            <a:avLst/>
          </a:prstGeom>
          <a:gradFill flip="none" rotWithShape="1">
            <a:gsLst>
              <a:gs pos="0">
                <a:srgbClr val="015697"/>
              </a:gs>
              <a:gs pos="91000">
                <a:schemeClr val="bg1"/>
              </a:gs>
              <a:gs pos="49000">
                <a:srgbClr val="00A26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29600" y="6172201"/>
            <a:ext cx="696894" cy="685799"/>
          </a:xfrm>
          <a:prstGeom prst="rect">
            <a:avLst/>
          </a:prstGeom>
          <a:noFill/>
          <a:ln>
            <a:noFill/>
          </a:ln>
        </p:spPr>
      </p:pic>
      <p:sp>
        <p:nvSpPr>
          <p:cNvPr id="11" name="Slide Number Placeholder 5"/>
          <p:cNvSpPr>
            <a:spLocks noGrp="1"/>
          </p:cNvSpPr>
          <p:nvPr>
            <p:ph type="sldNum" sz="quarter" idx="4"/>
          </p:nvPr>
        </p:nvSpPr>
        <p:spPr>
          <a:xfrm>
            <a:off x="6248400" y="6339840"/>
            <a:ext cx="2484120" cy="365760"/>
          </a:xfrm>
          <a:prstGeom prst="rect">
            <a:avLst/>
          </a:prstGeom>
        </p:spPr>
        <p:txBody>
          <a:bodyPr vert="horz" lIns="91440" tIns="45720" rIns="91440" bIns="45720" rtlCol="0" anchor="ctr"/>
          <a:lstStyle>
            <a:lvl1pPr algn="r">
              <a:defRPr sz="1000" b="1">
                <a:solidFill>
                  <a:srgbClr val="015697"/>
                </a:solidFill>
              </a:defRPr>
            </a:lvl1pPr>
          </a:lstStyle>
          <a:p>
            <a:pPr marL="119063" indent="-119063"/>
            <a:fld id="{1A19E10A-D138-4264-B295-E7CCEA69A802}" type="slidenum">
              <a:rPr lang="en-US" smtClean="0"/>
              <a:pPr marL="119063" indent="-119063"/>
              <a:t>‹#›</a:t>
            </a:fld>
            <a:endParaRPr lang="en-US" dirty="0"/>
          </a:p>
        </p:txBody>
      </p:sp>
    </p:spTree>
    <p:extLst>
      <p:ext uri="{BB962C8B-B14F-4D97-AF65-F5344CB8AC3E}">
        <p14:creationId xmlns:p14="http://schemas.microsoft.com/office/powerpoint/2010/main" val="38587335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6096000"/>
            <a:ext cx="9144000" cy="762000"/>
          </a:xfrm>
          <a:prstGeom prst="rect">
            <a:avLst/>
          </a:prstGeom>
          <a:gradFill flip="none" rotWithShape="1">
            <a:gsLst>
              <a:gs pos="0">
                <a:srgbClr val="015697"/>
              </a:gs>
              <a:gs pos="91000">
                <a:schemeClr val="bg1"/>
              </a:gs>
              <a:gs pos="49000">
                <a:srgbClr val="00A26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29600" y="6172201"/>
            <a:ext cx="696894" cy="685799"/>
          </a:xfrm>
          <a:prstGeom prst="rect">
            <a:avLst/>
          </a:prstGeom>
          <a:noFill/>
          <a:ln>
            <a:noFill/>
          </a:ln>
        </p:spPr>
      </p:pic>
      <p:sp>
        <p:nvSpPr>
          <p:cNvPr id="10" name="Slide Number Placeholder 5"/>
          <p:cNvSpPr>
            <a:spLocks noGrp="1"/>
          </p:cNvSpPr>
          <p:nvPr>
            <p:ph type="sldNum" sz="quarter" idx="4"/>
          </p:nvPr>
        </p:nvSpPr>
        <p:spPr>
          <a:xfrm>
            <a:off x="6248400" y="6339840"/>
            <a:ext cx="2484120" cy="365760"/>
          </a:xfrm>
          <a:prstGeom prst="rect">
            <a:avLst/>
          </a:prstGeom>
        </p:spPr>
        <p:txBody>
          <a:bodyPr vert="horz" lIns="91440" tIns="45720" rIns="91440" bIns="45720" rtlCol="0" anchor="ctr"/>
          <a:lstStyle>
            <a:lvl1pPr algn="r">
              <a:defRPr sz="1000" b="1">
                <a:solidFill>
                  <a:srgbClr val="015697"/>
                </a:solidFill>
              </a:defRPr>
            </a:lvl1pPr>
          </a:lstStyle>
          <a:p>
            <a:pPr marL="119063" indent="-119063"/>
            <a:fld id="{1A19E10A-D138-4264-B295-E7CCEA69A802}" type="slidenum">
              <a:rPr lang="en-US" smtClean="0"/>
              <a:pPr marL="119063" indent="-119063"/>
              <a:t>‹#›</a:t>
            </a:fld>
            <a:endParaRPr lang="en-US" dirty="0"/>
          </a:p>
        </p:txBody>
      </p:sp>
    </p:spTree>
    <p:extLst>
      <p:ext uri="{BB962C8B-B14F-4D97-AF65-F5344CB8AC3E}">
        <p14:creationId xmlns:p14="http://schemas.microsoft.com/office/powerpoint/2010/main" val="2528476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6096000"/>
            <a:ext cx="9144000" cy="762000"/>
          </a:xfrm>
          <a:prstGeom prst="rect">
            <a:avLst/>
          </a:prstGeom>
          <a:gradFill flip="none" rotWithShape="1">
            <a:gsLst>
              <a:gs pos="0">
                <a:srgbClr val="015697"/>
              </a:gs>
              <a:gs pos="91000">
                <a:schemeClr val="bg1"/>
              </a:gs>
              <a:gs pos="49000">
                <a:srgbClr val="00A26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29600" y="6172201"/>
            <a:ext cx="696894" cy="685799"/>
          </a:xfrm>
          <a:prstGeom prst="rect">
            <a:avLst/>
          </a:prstGeom>
          <a:noFill/>
          <a:ln>
            <a:noFill/>
          </a:ln>
        </p:spPr>
      </p:pic>
      <p:sp>
        <p:nvSpPr>
          <p:cNvPr id="13" name="Slide Number Placeholder 5"/>
          <p:cNvSpPr>
            <a:spLocks noGrp="1"/>
          </p:cNvSpPr>
          <p:nvPr>
            <p:ph type="sldNum" sz="quarter" idx="4"/>
          </p:nvPr>
        </p:nvSpPr>
        <p:spPr>
          <a:xfrm>
            <a:off x="6248400" y="6339840"/>
            <a:ext cx="2484120" cy="365760"/>
          </a:xfrm>
          <a:prstGeom prst="rect">
            <a:avLst/>
          </a:prstGeom>
        </p:spPr>
        <p:txBody>
          <a:bodyPr vert="horz" lIns="91440" tIns="45720" rIns="91440" bIns="45720" rtlCol="0" anchor="ctr"/>
          <a:lstStyle>
            <a:lvl1pPr algn="r">
              <a:defRPr sz="1000" b="1">
                <a:solidFill>
                  <a:srgbClr val="015697"/>
                </a:solidFill>
              </a:defRPr>
            </a:lvl1pPr>
          </a:lstStyle>
          <a:p>
            <a:pPr marL="119063" indent="-119063"/>
            <a:fld id="{1A19E10A-D138-4264-B295-E7CCEA69A802}" type="slidenum">
              <a:rPr lang="en-US" smtClean="0"/>
              <a:pPr marL="119063" indent="-119063"/>
              <a:t>‹#›</a:t>
            </a:fld>
            <a:endParaRPr lang="en-US" dirty="0"/>
          </a:p>
        </p:txBody>
      </p:sp>
    </p:spTree>
    <p:extLst>
      <p:ext uri="{BB962C8B-B14F-4D97-AF65-F5344CB8AC3E}">
        <p14:creationId xmlns:p14="http://schemas.microsoft.com/office/powerpoint/2010/main" val="14202323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6096000"/>
            <a:ext cx="9144000" cy="762000"/>
          </a:xfrm>
          <a:prstGeom prst="rect">
            <a:avLst/>
          </a:prstGeom>
          <a:gradFill flip="none" rotWithShape="1">
            <a:gsLst>
              <a:gs pos="0">
                <a:srgbClr val="015697"/>
              </a:gs>
              <a:gs pos="91000">
                <a:schemeClr val="bg1"/>
              </a:gs>
              <a:gs pos="49000">
                <a:srgbClr val="00A26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29600" y="6172201"/>
            <a:ext cx="696894" cy="685799"/>
          </a:xfrm>
          <a:prstGeom prst="rect">
            <a:avLst/>
          </a:prstGeom>
          <a:noFill/>
          <a:ln>
            <a:noFill/>
          </a:ln>
        </p:spPr>
      </p:pic>
      <p:sp>
        <p:nvSpPr>
          <p:cNvPr id="13" name="Slide Number Placeholder 5"/>
          <p:cNvSpPr>
            <a:spLocks noGrp="1"/>
          </p:cNvSpPr>
          <p:nvPr>
            <p:ph type="sldNum" sz="quarter" idx="4"/>
          </p:nvPr>
        </p:nvSpPr>
        <p:spPr>
          <a:xfrm>
            <a:off x="6248400" y="6339840"/>
            <a:ext cx="2484120" cy="365760"/>
          </a:xfrm>
          <a:prstGeom prst="rect">
            <a:avLst/>
          </a:prstGeom>
        </p:spPr>
        <p:txBody>
          <a:bodyPr vert="horz" lIns="91440" tIns="45720" rIns="91440" bIns="45720" rtlCol="0" anchor="ctr"/>
          <a:lstStyle>
            <a:lvl1pPr algn="r">
              <a:defRPr sz="1000" b="1">
                <a:solidFill>
                  <a:srgbClr val="015697"/>
                </a:solidFill>
              </a:defRPr>
            </a:lvl1pPr>
          </a:lstStyle>
          <a:p>
            <a:pPr marL="119063" indent="-119063"/>
            <a:fld id="{1A19E10A-D138-4264-B295-E7CCEA69A802}" type="slidenum">
              <a:rPr lang="en-US" smtClean="0"/>
              <a:pPr marL="119063" indent="-119063"/>
              <a:t>‹#›</a:t>
            </a:fld>
            <a:endParaRPr lang="en-US" dirty="0"/>
          </a:p>
        </p:txBody>
      </p:sp>
    </p:spTree>
    <p:extLst>
      <p:ext uri="{BB962C8B-B14F-4D97-AF65-F5344CB8AC3E}">
        <p14:creationId xmlns:p14="http://schemas.microsoft.com/office/powerpoint/2010/main" val="16047073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b="1">
                <a:solidFill>
                  <a:schemeClr val="bg1"/>
                </a:solidFill>
              </a:defRPr>
            </a:lvl1pPr>
          </a:lstStyle>
          <a:p>
            <a:fld id="{999B3696-14F0-4181-884F-C88ED5F4D01E}" type="datetime1">
              <a:rPr lang="en-US" smtClean="0"/>
              <a:t>10/5/2016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defRPr>
            </a:lvl1pPr>
          </a:lstStyle>
          <a:p>
            <a:r>
              <a:rPr lang="en-US" smtClean="0"/>
              <a:t>2015 WI CCC Summit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b="1">
                <a:solidFill>
                  <a:srgbClr val="015697"/>
                </a:solidFill>
              </a:defRPr>
            </a:lvl1pPr>
          </a:lstStyle>
          <a:p>
            <a:fld id="{1A19E10A-D138-4264-B295-E7CCEA69A802}" type="slidenum">
              <a:rPr lang="en-US" smtClean="0"/>
              <a:pPr/>
              <a:t>‹#›</a:t>
            </a:fld>
            <a:endParaRPr lang="en-US" dirty="0"/>
          </a:p>
        </p:txBody>
      </p:sp>
    </p:spTree>
    <p:extLst>
      <p:ext uri="{BB962C8B-B14F-4D97-AF65-F5344CB8AC3E}">
        <p14:creationId xmlns:p14="http://schemas.microsoft.com/office/powerpoint/2010/main" val="2141090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b="1" kern="1200">
          <a:solidFill>
            <a:srgbClr val="015697"/>
          </a:solidFill>
          <a:latin typeface="Candara" panose="020E0502030303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15697"/>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15697"/>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15697"/>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15697"/>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15697"/>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27B9F-6AF0-46D8-860F-B6A02AE1E292}" type="datetimeFigureOut">
              <a:rPr lang="en-US" smtClean="0"/>
              <a:t>10/5/2016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B5BF2-42C4-4D30-BE60-10570B68E13E}" type="slidenum">
              <a:rPr lang="en-US" smtClean="0"/>
              <a:t>‹#›</a:t>
            </a:fld>
            <a:endParaRPr lang="en-US"/>
          </a:p>
        </p:txBody>
      </p:sp>
    </p:spTree>
    <p:extLst>
      <p:ext uri="{BB962C8B-B14F-4D97-AF65-F5344CB8AC3E}">
        <p14:creationId xmlns:p14="http://schemas.microsoft.com/office/powerpoint/2010/main" val="3459484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image" Target="../media/image32.png"/><Relationship Id="rId5" Type="http://schemas.openxmlformats.org/officeDocument/2006/relationships/image" Target="../media/image31.jpg"/><Relationship Id="rId4" Type="http://schemas.openxmlformats.org/officeDocument/2006/relationships/image" Target="../media/image30.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9.jp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notesSlide" Target="../notesSlides/notesSlide3.xml"/><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7.jp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jp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00" y="913947"/>
            <a:ext cx="7175500" cy="2134053"/>
          </a:xfrm>
        </p:spPr>
        <p:txBody>
          <a:bodyPr>
            <a:normAutofit/>
          </a:bodyPr>
          <a:lstStyle/>
          <a:p>
            <a:pPr algn="l"/>
            <a:r>
              <a:rPr lang="en-US" sz="3800" dirty="0" smtClean="0"/>
              <a:t>Comprehensive Cancer Control:</a:t>
            </a:r>
            <a:br>
              <a:rPr lang="en-US" sz="3800" dirty="0" smtClean="0"/>
            </a:br>
            <a:r>
              <a:rPr lang="en-US" sz="3800" dirty="0" smtClean="0"/>
              <a:t>What does it mean here in Wisconsin?</a:t>
            </a:r>
            <a:endParaRPr lang="en-US" sz="3800" dirty="0"/>
          </a:p>
        </p:txBody>
      </p:sp>
      <p:sp>
        <p:nvSpPr>
          <p:cNvPr id="4" name="Subtitle 3"/>
          <p:cNvSpPr>
            <a:spLocks noGrp="1"/>
          </p:cNvSpPr>
          <p:nvPr>
            <p:ph type="subTitle" idx="1"/>
          </p:nvPr>
        </p:nvSpPr>
        <p:spPr>
          <a:xfrm>
            <a:off x="1371600" y="3352800"/>
            <a:ext cx="6400800" cy="2286000"/>
          </a:xfrm>
        </p:spPr>
        <p:txBody>
          <a:bodyPr>
            <a:normAutofit lnSpcReduction="10000"/>
          </a:bodyPr>
          <a:lstStyle/>
          <a:p>
            <a:r>
              <a:rPr lang="en-US" sz="3600" b="1" dirty="0" smtClean="0"/>
              <a:t>WI Cancer Council </a:t>
            </a:r>
          </a:p>
          <a:p>
            <a:r>
              <a:rPr lang="en-US" sz="3600" b="1" dirty="0" smtClean="0"/>
              <a:t>Regional Meetings</a:t>
            </a:r>
          </a:p>
          <a:p>
            <a:r>
              <a:rPr lang="en-US" dirty="0" smtClean="0"/>
              <a:t/>
            </a:r>
            <a:br>
              <a:rPr lang="en-US" dirty="0" smtClean="0"/>
            </a:br>
            <a:r>
              <a:rPr lang="en-US" dirty="0" smtClean="0"/>
              <a:t>October 2016</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78700" y="914854"/>
            <a:ext cx="1371600" cy="1436914"/>
          </a:xfrm>
          <a:prstGeom prst="rect">
            <a:avLst/>
          </a:prstGeom>
        </p:spPr>
      </p:pic>
      <p:sp>
        <p:nvSpPr>
          <p:cNvPr id="3" name="TextBox 2"/>
          <p:cNvSpPr txBox="1"/>
          <p:nvPr/>
        </p:nvSpPr>
        <p:spPr>
          <a:xfrm>
            <a:off x="-12700" y="6182632"/>
            <a:ext cx="9144000" cy="369332"/>
          </a:xfrm>
          <a:prstGeom prst="rect">
            <a:avLst/>
          </a:prstGeom>
          <a:noFill/>
        </p:spPr>
        <p:txBody>
          <a:bodyPr wrap="square" rtlCol="0">
            <a:spAutoFit/>
          </a:bodyPr>
          <a:lstStyle/>
          <a:p>
            <a:pPr algn="ctr"/>
            <a:r>
              <a:rPr lang="en-US" b="1" dirty="0" smtClean="0">
                <a:solidFill>
                  <a:srgbClr val="00A261"/>
                </a:solidFill>
              </a:rPr>
              <a:t>Milwaukee 	  Madison 	  De Pere	 Eau Claire 	  La Crosse</a:t>
            </a:r>
            <a:endParaRPr lang="en-US" b="1" dirty="0">
              <a:solidFill>
                <a:srgbClr val="00A261"/>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6400" y="6180735"/>
            <a:ext cx="376609" cy="371229"/>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70274" y="6192816"/>
            <a:ext cx="376609" cy="371229"/>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64149" y="6192816"/>
            <a:ext cx="376609" cy="371229"/>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2799" y="6204897"/>
            <a:ext cx="376609" cy="371229"/>
          </a:xfrm>
          <a:prstGeom prst="rect">
            <a:avLst/>
          </a:prstGeom>
        </p:spPr>
      </p:pic>
    </p:spTree>
    <p:extLst>
      <p:ext uri="{BB962C8B-B14F-4D97-AF65-F5344CB8AC3E}">
        <p14:creationId xmlns:p14="http://schemas.microsoft.com/office/powerpoint/2010/main" val="4272603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WI CCC Plan Priorities</a:t>
            </a:r>
            <a:endParaRPr lang="en-US" dirty="0"/>
          </a:p>
        </p:txBody>
      </p:sp>
      <p:sp>
        <p:nvSpPr>
          <p:cNvPr id="5" name="Footer Placeholder 4"/>
          <p:cNvSpPr>
            <a:spLocks noGrp="1"/>
          </p:cNvSpPr>
          <p:nvPr>
            <p:ph type="ftr" sz="quarter" idx="4294967295"/>
          </p:nvPr>
        </p:nvSpPr>
        <p:spPr/>
        <p:txBody>
          <a:bodyPr/>
          <a:lstStyle/>
          <a:p>
            <a:endParaRPr lang="en-US" dirty="0">
              <a:solidFill>
                <a:prstClr val="white"/>
              </a:solidFill>
            </a:endParaRPr>
          </a:p>
        </p:txBody>
      </p:sp>
      <p:sp>
        <p:nvSpPr>
          <p:cNvPr id="6" name="Slide Number Placeholder 5"/>
          <p:cNvSpPr>
            <a:spLocks noGrp="1"/>
          </p:cNvSpPr>
          <p:nvPr>
            <p:ph type="sldNum" sz="quarter" idx="4"/>
          </p:nvPr>
        </p:nvSpPr>
        <p:spPr/>
        <p:txBody>
          <a:bodyPr/>
          <a:lstStyle/>
          <a:p>
            <a:pPr marL="89297" indent="-89297"/>
            <a:fld id="{1A19E10A-D138-4264-B295-E7CCEA69A802}" type="slidenum">
              <a:rPr lang="en-US" smtClean="0"/>
              <a:pPr marL="89297" indent="-89297"/>
              <a:t>10</a:t>
            </a:fld>
            <a:endParaRPr lang="en-US" dirty="0"/>
          </a:p>
        </p:txBody>
      </p:sp>
      <p:pic>
        <p:nvPicPr>
          <p:cNvPr id="9"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38660" y="1273947"/>
            <a:ext cx="6866680" cy="457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3813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 Comprehensive Cancer Control PROGRAM</a:t>
            </a:r>
            <a:endParaRPr lang="en-US" dirty="0"/>
          </a:p>
        </p:txBody>
      </p:sp>
      <p:sp>
        <p:nvSpPr>
          <p:cNvPr id="3" name="Content Placeholder 2"/>
          <p:cNvSpPr>
            <a:spLocks noGrp="1"/>
          </p:cNvSpPr>
          <p:nvPr>
            <p:ph idx="1"/>
          </p:nvPr>
        </p:nvSpPr>
        <p:spPr>
          <a:xfrm>
            <a:off x="457200" y="1600200"/>
            <a:ext cx="8229600" cy="2514599"/>
          </a:xfrm>
        </p:spPr>
        <p:txBody>
          <a:bodyPr>
            <a:normAutofit fontScale="77500" lnSpcReduction="20000"/>
          </a:bodyPr>
          <a:lstStyle/>
          <a:p>
            <a:pPr marL="0" indent="0">
              <a:buNone/>
            </a:pPr>
            <a:r>
              <a:rPr lang="en-US" dirty="0" smtClean="0"/>
              <a:t>The</a:t>
            </a:r>
            <a:r>
              <a:rPr lang="en-US" dirty="0"/>
              <a:t> state's cancer prevention and control program </a:t>
            </a:r>
            <a:r>
              <a:rPr lang="en-US" dirty="0" smtClean="0"/>
              <a:t> </a:t>
            </a:r>
          </a:p>
          <a:p>
            <a:r>
              <a:rPr lang="en-US" dirty="0" smtClean="0"/>
              <a:t>Coordinates </a:t>
            </a:r>
            <a:r>
              <a:rPr lang="en-US" dirty="0"/>
              <a:t>the development of the WI CCC Plan. </a:t>
            </a:r>
            <a:endParaRPr lang="en-US" dirty="0" smtClean="0"/>
          </a:p>
          <a:p>
            <a:r>
              <a:rPr lang="en-US" dirty="0"/>
              <a:t>Promotes the implementation of the WI CCC Plan. </a:t>
            </a:r>
            <a:endParaRPr lang="en-US" dirty="0" smtClean="0"/>
          </a:p>
          <a:p>
            <a:r>
              <a:rPr lang="en-US" dirty="0"/>
              <a:t>Facilitator of and staffing for the Wisconsin Cancer Council</a:t>
            </a:r>
            <a:r>
              <a:rPr lang="en-US" dirty="0" smtClean="0"/>
              <a:t>.</a:t>
            </a:r>
          </a:p>
          <a:p>
            <a:endParaRPr lang="en-US" dirty="0"/>
          </a:p>
          <a:p>
            <a:pPr marL="0" indent="0">
              <a:buNone/>
            </a:pPr>
            <a:endParaRPr lang="en-US" dirty="0"/>
          </a:p>
        </p:txBody>
      </p:sp>
      <p:sp>
        <p:nvSpPr>
          <p:cNvPr id="4" name="Slide Number Placeholder 3"/>
          <p:cNvSpPr>
            <a:spLocks noGrp="1"/>
          </p:cNvSpPr>
          <p:nvPr>
            <p:ph type="sldNum" sz="quarter" idx="4294967295"/>
          </p:nvPr>
        </p:nvSpPr>
        <p:spPr/>
        <p:txBody>
          <a:bodyPr/>
          <a:lstStyle/>
          <a:p>
            <a:pPr marL="119063" indent="-119063"/>
            <a:endParaRPr lang="en-US" dirty="0"/>
          </a:p>
        </p:txBody>
      </p:sp>
      <p:sp>
        <p:nvSpPr>
          <p:cNvPr id="5" name="Rectangle 4"/>
          <p:cNvSpPr/>
          <p:nvPr/>
        </p:nvSpPr>
        <p:spPr>
          <a:xfrm>
            <a:off x="8269538" y="6284841"/>
            <a:ext cx="441146" cy="369332"/>
          </a:xfrm>
          <a:prstGeom prst="rect">
            <a:avLst/>
          </a:prstGeom>
        </p:spPr>
        <p:txBody>
          <a:bodyPr wrap="none">
            <a:spAutoFit/>
          </a:bodyPr>
          <a:lstStyle/>
          <a:p>
            <a:fld id="{1A19E10A-D138-4264-B295-E7CCEA69A802}" type="slidenum">
              <a:rPr lang="en-US"/>
              <a:pPr/>
              <a:t>11</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0" y="3886200"/>
            <a:ext cx="4343400" cy="198120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0600" y="4297361"/>
            <a:ext cx="2514600" cy="1261827"/>
          </a:xfrm>
          <a:prstGeom prst="rect">
            <a:avLst/>
          </a:prstGeom>
        </p:spPr>
      </p:pic>
    </p:spTree>
    <p:extLst>
      <p:ext uri="{BB962C8B-B14F-4D97-AF65-F5344CB8AC3E}">
        <p14:creationId xmlns:p14="http://schemas.microsoft.com/office/powerpoint/2010/main" val="4051998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Wisconsin Cancer</a:t>
            </a:r>
            <a:br>
              <a:rPr lang="en-US" dirty="0" smtClean="0"/>
            </a:br>
            <a:r>
              <a:rPr lang="en-US" dirty="0" smtClean="0"/>
              <a:t>COUNCIL</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Engages diverse partners </a:t>
            </a:r>
            <a:r>
              <a:rPr lang="en-US" dirty="0"/>
              <a:t>to develop, implement and promote a statewide comprehensive approach to cancer control</a:t>
            </a:r>
            <a:r>
              <a:rPr lang="en-US" dirty="0" smtClean="0"/>
              <a:t>.</a:t>
            </a:r>
          </a:p>
          <a:p>
            <a:pPr lvl="1"/>
            <a:r>
              <a:rPr lang="en-US" dirty="0" smtClean="0"/>
              <a:t>Established in late 1980s</a:t>
            </a:r>
          </a:p>
          <a:p>
            <a:pPr lvl="1"/>
            <a:r>
              <a:rPr lang="en-US" dirty="0" smtClean="0"/>
              <a:t>Partners ready to come together to develop the WI CCC Plan in 2003-2005.</a:t>
            </a:r>
          </a:p>
          <a:p>
            <a:pPr lvl="1"/>
            <a:r>
              <a:rPr lang="en-US" dirty="0" smtClean="0"/>
              <a:t>Developed and implementing WI CCC </a:t>
            </a:r>
            <a:r>
              <a:rPr lang="en-US" dirty="0"/>
              <a:t>P</a:t>
            </a:r>
            <a:r>
              <a:rPr lang="en-US" dirty="0" smtClean="0"/>
              <a:t>lan for the last 10+ years.</a:t>
            </a:r>
          </a:p>
          <a:p>
            <a:pPr lvl="1"/>
            <a:endParaRPr lang="en-US" dirty="0" smtClean="0"/>
          </a:p>
          <a:p>
            <a:pPr marL="457200" lvl="1" indent="0">
              <a:buNone/>
            </a:pPr>
            <a:endParaRPr lang="en-US" dirty="0"/>
          </a:p>
        </p:txBody>
      </p:sp>
      <p:sp>
        <p:nvSpPr>
          <p:cNvPr id="4" name="Slide Number Placeholder 3"/>
          <p:cNvSpPr>
            <a:spLocks noGrp="1"/>
          </p:cNvSpPr>
          <p:nvPr>
            <p:ph type="sldNum" sz="quarter" idx="4294967295"/>
          </p:nvPr>
        </p:nvSpPr>
        <p:spPr/>
        <p:txBody>
          <a:bodyPr/>
          <a:lstStyle/>
          <a:p>
            <a:pPr marL="119063" indent="-119063"/>
            <a:fld id="{1A19E10A-D138-4264-B295-E7CCEA69A802}" type="slidenum">
              <a:rPr lang="en-US" smtClean="0"/>
              <a:pPr marL="119063" indent="-119063"/>
              <a:t>12</a:t>
            </a:fld>
            <a:endParaRPr lang="en-US" dirty="0"/>
          </a:p>
        </p:txBody>
      </p:sp>
    </p:spTree>
    <p:extLst>
      <p:ext uri="{BB962C8B-B14F-4D97-AF65-F5344CB8AC3E}">
        <p14:creationId xmlns:p14="http://schemas.microsoft.com/office/powerpoint/2010/main" val="884436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 Cancer Council Growth</a:t>
            </a:r>
            <a:endParaRPr lang="en-US" dirty="0"/>
          </a:p>
        </p:txBody>
      </p:sp>
      <p:sp>
        <p:nvSpPr>
          <p:cNvPr id="4" name="Slide Number Placeholder 3"/>
          <p:cNvSpPr>
            <a:spLocks noGrp="1"/>
          </p:cNvSpPr>
          <p:nvPr>
            <p:ph type="sldNum" sz="quarter" idx="4"/>
          </p:nvPr>
        </p:nvSpPr>
        <p:spPr/>
        <p:txBody>
          <a:bodyPr/>
          <a:lstStyle/>
          <a:p>
            <a:pPr marL="119063" indent="-119063"/>
            <a:fld id="{1A19E10A-D138-4264-B295-E7CCEA69A802}" type="slidenum">
              <a:rPr lang="en-US" smtClean="0"/>
              <a:pPr marL="119063" indent="-119063"/>
              <a:t>13</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0181557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880619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After the release of </a:t>
            </a:r>
            <a:br>
              <a:rPr lang="en-US" dirty="0" smtClean="0"/>
            </a:br>
            <a:r>
              <a:rPr lang="en-US" dirty="0" smtClean="0"/>
              <a:t>WI CCC Plan 2015-2020</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97005247"/>
              </p:ext>
            </p:extLst>
          </p:nvPr>
        </p:nvGraphicFramePr>
        <p:xfrm>
          <a:off x="1371600" y="1662021"/>
          <a:ext cx="6400800" cy="26813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
          </p:nvPr>
        </p:nvSpPr>
        <p:spPr/>
        <p:txBody>
          <a:bodyPr/>
          <a:lstStyle/>
          <a:p>
            <a:pPr marL="119063" indent="-119063"/>
            <a:fld id="{1A19E10A-D138-4264-B295-E7CCEA69A802}" type="slidenum">
              <a:rPr lang="en-US" smtClean="0"/>
              <a:pPr marL="119063" indent="-119063"/>
              <a:t>14</a:t>
            </a:fld>
            <a:endParaRPr lang="en-US" dirty="0"/>
          </a:p>
        </p:txBody>
      </p:sp>
      <p:sp>
        <p:nvSpPr>
          <p:cNvPr id="7" name="Rectangle 6"/>
          <p:cNvSpPr/>
          <p:nvPr/>
        </p:nvSpPr>
        <p:spPr>
          <a:xfrm>
            <a:off x="1455761" y="4649122"/>
            <a:ext cx="6324600" cy="1015663"/>
          </a:xfrm>
          <a:prstGeom prst="rect">
            <a:avLst/>
          </a:prstGeom>
        </p:spPr>
        <p:txBody>
          <a:bodyPr wrap="square">
            <a:spAutoFit/>
          </a:bodyPr>
          <a:lstStyle/>
          <a:p>
            <a:pPr algn="ctr"/>
            <a:r>
              <a:rPr lang="en-US" sz="2000" b="1" dirty="0">
                <a:solidFill>
                  <a:srgbClr val="00A261"/>
                </a:solidFill>
                <a:latin typeface="Candara" panose="020E0502030303020204" pitchFamily="34" charset="0"/>
              </a:rPr>
              <a:t>It was time to better engage diverse partners</a:t>
            </a:r>
          </a:p>
          <a:p>
            <a:pPr algn="ctr"/>
            <a:r>
              <a:rPr lang="en-US" sz="2000" b="1" dirty="0">
                <a:solidFill>
                  <a:srgbClr val="00A261"/>
                </a:solidFill>
                <a:latin typeface="Candara" panose="020E0502030303020204" pitchFamily="34" charset="0"/>
              </a:rPr>
              <a:t> to implement and promote </a:t>
            </a:r>
          </a:p>
          <a:p>
            <a:pPr algn="ctr"/>
            <a:r>
              <a:rPr lang="en-US" sz="2000" b="1" dirty="0">
                <a:solidFill>
                  <a:srgbClr val="00A261"/>
                </a:solidFill>
                <a:latin typeface="Candara" panose="020E0502030303020204" pitchFamily="34" charset="0"/>
              </a:rPr>
              <a:t>a statewide comprehensive approach to cancer control. </a:t>
            </a:r>
          </a:p>
        </p:txBody>
      </p:sp>
    </p:spTree>
    <p:extLst>
      <p:ext uri="{BB962C8B-B14F-4D97-AF65-F5344CB8AC3E}">
        <p14:creationId xmlns:p14="http://schemas.microsoft.com/office/powerpoint/2010/main" val="100745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Objectives of </a:t>
            </a:r>
            <a:r>
              <a:rPr lang="en-US" dirty="0"/>
              <a:t>WCC </a:t>
            </a:r>
            <a:r>
              <a:rPr lang="en-US" dirty="0" smtClean="0"/>
              <a:t>Revitalization </a:t>
            </a:r>
            <a:endParaRPr lang="en-US" dirty="0"/>
          </a:p>
        </p:txBody>
      </p:sp>
      <p:sp>
        <p:nvSpPr>
          <p:cNvPr id="3" name="Content Placeholder 2"/>
          <p:cNvSpPr>
            <a:spLocks noGrp="1"/>
          </p:cNvSpPr>
          <p:nvPr>
            <p:ph idx="1"/>
          </p:nvPr>
        </p:nvSpPr>
        <p:spPr/>
        <p:txBody>
          <a:bodyPr>
            <a:normAutofit/>
          </a:bodyPr>
          <a:lstStyle/>
          <a:p>
            <a:pPr marL="971550" lvl="1" indent="-514350">
              <a:spcBef>
                <a:spcPts val="0"/>
              </a:spcBef>
              <a:spcAft>
                <a:spcPts val="1200"/>
              </a:spcAft>
              <a:buFont typeface="+mj-lt"/>
              <a:buAutoNum type="arabicPeriod"/>
            </a:pPr>
            <a:r>
              <a:rPr lang="en-US" b="1" dirty="0" smtClean="0"/>
              <a:t>WCC</a:t>
            </a:r>
            <a:r>
              <a:rPr lang="en-US" dirty="0" smtClean="0"/>
              <a:t> </a:t>
            </a:r>
            <a:r>
              <a:rPr lang="en-US" b="1" dirty="0" smtClean="0"/>
              <a:t>Member Re-Engagement</a:t>
            </a:r>
          </a:p>
          <a:p>
            <a:pPr marL="971550" lvl="1" indent="-514350">
              <a:spcBef>
                <a:spcPts val="0"/>
              </a:spcBef>
              <a:spcAft>
                <a:spcPts val="1200"/>
              </a:spcAft>
              <a:buFont typeface="+mj-lt"/>
              <a:buAutoNum type="arabicPeriod"/>
            </a:pPr>
            <a:r>
              <a:rPr lang="en-US" b="1" dirty="0" smtClean="0"/>
              <a:t>Improve the benefits offered </a:t>
            </a:r>
            <a:r>
              <a:rPr lang="en-US" dirty="0" smtClean="0"/>
              <a:t>to WCC members for Plan Implementation</a:t>
            </a:r>
            <a:endParaRPr lang="en-US" dirty="0"/>
          </a:p>
          <a:p>
            <a:pPr marL="971550" lvl="1" indent="-514350">
              <a:spcBef>
                <a:spcPts val="0"/>
              </a:spcBef>
              <a:spcAft>
                <a:spcPts val="1200"/>
              </a:spcAft>
              <a:buFont typeface="+mj-lt"/>
              <a:buAutoNum type="arabicPeriod"/>
            </a:pPr>
            <a:r>
              <a:rPr lang="en-US" b="1" dirty="0" smtClean="0"/>
              <a:t>Enhance the </a:t>
            </a:r>
            <a:r>
              <a:rPr lang="en-US" b="1" dirty="0"/>
              <a:t>WI Cancer Council </a:t>
            </a:r>
            <a:r>
              <a:rPr lang="en-US" b="1" dirty="0" smtClean="0"/>
              <a:t>structure </a:t>
            </a:r>
            <a:r>
              <a:rPr lang="en-US" dirty="0" smtClean="0"/>
              <a:t>to help with member engagement and creating benefits for WI CCC Plan Implementation.</a:t>
            </a:r>
            <a:endParaRPr lang="en-US" dirty="0"/>
          </a:p>
          <a:p>
            <a:pPr lvl="2"/>
            <a:endParaRPr lang="en-US" dirty="0"/>
          </a:p>
        </p:txBody>
      </p:sp>
      <p:sp>
        <p:nvSpPr>
          <p:cNvPr id="4" name="Slide Number Placeholder 3"/>
          <p:cNvSpPr>
            <a:spLocks noGrp="1"/>
          </p:cNvSpPr>
          <p:nvPr>
            <p:ph type="sldNum" sz="quarter" idx="4"/>
          </p:nvPr>
        </p:nvSpPr>
        <p:spPr/>
        <p:txBody>
          <a:bodyPr/>
          <a:lstStyle/>
          <a:p>
            <a:pPr marL="119063" indent="-119063"/>
            <a:fld id="{1A19E10A-D138-4264-B295-E7CCEA69A802}" type="slidenum">
              <a:rPr lang="en-US" smtClean="0"/>
              <a:pPr marL="119063" indent="-119063"/>
              <a:t>15</a:t>
            </a:fld>
            <a:endParaRPr lang="en-US" dirty="0"/>
          </a:p>
        </p:txBody>
      </p:sp>
    </p:spTree>
    <p:extLst>
      <p:ext uri="{BB962C8B-B14F-4D97-AF65-F5344CB8AC3E}">
        <p14:creationId xmlns:p14="http://schemas.microsoft.com/office/powerpoint/2010/main" val="27579858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 Member Re-Engagement</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r>
              <a:rPr lang="en-US" dirty="0" smtClean="0"/>
              <a:t>Ask all organizations to re-commit to the WI Cancer Council</a:t>
            </a:r>
          </a:p>
          <a:p>
            <a:r>
              <a:rPr lang="en-US" dirty="0" smtClean="0"/>
              <a:t>Improved member organization and individual member applications</a:t>
            </a:r>
          </a:p>
          <a:p>
            <a:r>
              <a:rPr lang="en-US" dirty="0" smtClean="0"/>
              <a:t>Clarify the benefits to members</a:t>
            </a:r>
          </a:p>
          <a:p>
            <a:r>
              <a:rPr lang="en-US" dirty="0" smtClean="0"/>
              <a:t>Offer opportunities to learn about the WCC &amp; meet other members in your own region</a:t>
            </a:r>
            <a:endParaRPr lang="en-US" dirty="0"/>
          </a:p>
        </p:txBody>
      </p:sp>
      <p:sp>
        <p:nvSpPr>
          <p:cNvPr id="4" name="Slide Number Placeholder 3"/>
          <p:cNvSpPr>
            <a:spLocks noGrp="1"/>
          </p:cNvSpPr>
          <p:nvPr>
            <p:ph type="sldNum" sz="quarter" idx="4"/>
          </p:nvPr>
        </p:nvSpPr>
        <p:spPr/>
        <p:txBody>
          <a:bodyPr/>
          <a:lstStyle/>
          <a:p>
            <a:pPr marL="119063" indent="-119063"/>
            <a:fld id="{1A19E10A-D138-4264-B295-E7CCEA69A802}" type="slidenum">
              <a:rPr lang="en-US" smtClean="0"/>
              <a:pPr marL="119063" indent="-119063"/>
              <a:t>16</a:t>
            </a:fld>
            <a:endParaRPr lang="en-US" dirty="0"/>
          </a:p>
        </p:txBody>
      </p:sp>
    </p:spTree>
    <p:extLst>
      <p:ext uri="{BB962C8B-B14F-4D97-AF65-F5344CB8AC3E}">
        <p14:creationId xmlns:p14="http://schemas.microsoft.com/office/powerpoint/2010/main" val="3313769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914659" y="206062"/>
            <a:ext cx="5282820" cy="6415721"/>
            <a:chOff x="-7" y="1"/>
            <a:chExt cx="4144488" cy="5389196"/>
          </a:xfrm>
        </p:grpSpPr>
        <p:sp>
          <p:nvSpPr>
            <p:cNvPr id="5" name="Text Box 2"/>
            <p:cNvSpPr txBox="1">
              <a:spLocks noChangeArrowheads="1"/>
            </p:cNvSpPr>
            <p:nvPr/>
          </p:nvSpPr>
          <p:spPr bwMode="auto">
            <a:xfrm>
              <a:off x="-7" y="1"/>
              <a:ext cx="4144488" cy="1584251"/>
            </a:xfrm>
            <a:prstGeom prst="rect">
              <a:avLst/>
            </a:prstGeom>
            <a:solidFill>
              <a:srgbClr val="D0EBE4">
                <a:alpha val="40000"/>
              </a:srgbClr>
            </a:solidFill>
            <a:ln w="9525">
              <a:noFill/>
              <a:miter lim="800000"/>
              <a:headEnd/>
              <a:tailEnd/>
            </a:ln>
          </p:spPr>
          <p:txBody>
            <a:bodyPr rot="0" vert="horz" wrap="square" lIns="91440" tIns="45720" rIns="91440" bIns="45720" anchor="t" anchorCtr="0">
              <a:noAutofit/>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C1225F"/>
                  </a:solidFill>
                  <a:effectLst/>
                  <a:uLnTx/>
                  <a:uFillTx/>
                  <a:latin typeface="Cambria" panose="02040503050406030204" pitchFamily="18" charset="0"/>
                  <a:ea typeface="Calibri" panose="020F0502020204030204" pitchFamily="34" charset="0"/>
                  <a:cs typeface="Times New Roman" panose="02020603050405020304" pitchFamily="18" charset="0"/>
                </a:rPr>
                <a:t>WISCONSIN CANCER COUNCIL</a:t>
              </a: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4572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A coalition of organizations dedicated to </a:t>
              </a: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4572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reducing the burden of cancer in Wisconsin.</a:t>
              </a: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457200" rtl="0" eaLnBrk="1" fontAlgn="auto" latinLnBrk="0" hangingPunct="1">
                <a:lnSpc>
                  <a:spcPct val="107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 </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nvGrpSpPr>
            <p:cNvPr id="6" name="Group 5"/>
            <p:cNvGrpSpPr/>
            <p:nvPr/>
          </p:nvGrpSpPr>
          <p:grpSpPr>
            <a:xfrm>
              <a:off x="154389" y="669852"/>
              <a:ext cx="3844689" cy="790913"/>
              <a:chOff x="-68895" y="-365105"/>
              <a:chExt cx="3844689" cy="775970"/>
            </a:xfrm>
          </p:grpSpPr>
          <p:pic>
            <p:nvPicPr>
              <p:cNvPr id="22" name="Picture 21"/>
              <p:cNvPicPr>
                <a:picLocks noChangeAspect="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895" y="-365105"/>
                <a:ext cx="878205" cy="775970"/>
              </a:xfrm>
              <a:prstGeom prst="rect">
                <a:avLst/>
              </a:prstGeom>
              <a:noFill/>
            </p:spPr>
          </p:pic>
          <p:pic>
            <p:nvPicPr>
              <p:cNvPr id="23" name="Picture 22"/>
              <p:cNvPicPr>
                <a:picLocks noChangeAspect="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919936" y="-365105"/>
                <a:ext cx="878205" cy="775970"/>
              </a:xfrm>
              <a:prstGeom prst="rect">
                <a:avLst/>
              </a:prstGeom>
            </p:spPr>
          </p:pic>
          <p:pic>
            <p:nvPicPr>
              <p:cNvPr id="24" name="Picture 23"/>
              <p:cNvPicPr>
                <a:picLocks noChangeAspect="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897589" y="-365105"/>
                <a:ext cx="878205" cy="775970"/>
              </a:xfrm>
              <a:prstGeom prst="rect">
                <a:avLst/>
              </a:prstGeom>
            </p:spPr>
          </p:pic>
          <p:pic>
            <p:nvPicPr>
              <p:cNvPr id="25" name="Picture 24"/>
              <p:cNvPicPr>
                <a:picLocks noChangeAspect="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919393" y="-365105"/>
                <a:ext cx="878205" cy="775970"/>
              </a:xfrm>
              <a:prstGeom prst="rect">
                <a:avLst/>
              </a:prstGeom>
              <a:noFill/>
            </p:spPr>
          </p:pic>
        </p:grpSp>
        <p:sp>
          <p:nvSpPr>
            <p:cNvPr id="7" name="Text Box 2"/>
            <p:cNvSpPr txBox="1">
              <a:spLocks noChangeArrowheads="1"/>
            </p:cNvSpPr>
            <p:nvPr/>
          </p:nvSpPr>
          <p:spPr bwMode="auto">
            <a:xfrm>
              <a:off x="1" y="1706235"/>
              <a:ext cx="4144460" cy="1025215"/>
            </a:xfrm>
            <a:prstGeom prst="rect">
              <a:avLst/>
            </a:prstGeom>
            <a:solidFill>
              <a:srgbClr val="D0EBE4">
                <a:alpha val="40000"/>
              </a:srgbClr>
            </a:solidFill>
            <a:ln w="19050">
              <a:noFill/>
              <a:miter lim="800000"/>
              <a:headEnd/>
              <a:tailEnd/>
            </a:ln>
          </p:spPr>
          <p:txBody>
            <a:bodyPr rot="0" vert="horz" wrap="square" lIns="91440" tIns="45720" rIns="91440" bIns="45720" anchor="ctr" anchorCtr="0">
              <a:noAutofit/>
            </a:bodyPr>
            <a:lstStyle/>
            <a:p>
              <a:pPr marL="0" marR="1231900" lvl="0" indent="0" algn="l" defTabSz="4572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C1225F"/>
                  </a:solidFill>
                  <a:effectLst/>
                  <a:uLnTx/>
                  <a:uFillTx/>
                  <a:latin typeface="Cambria" panose="02040503050406030204" pitchFamily="18" charset="0"/>
                  <a:ea typeface="Calibri" panose="020F0502020204030204" pitchFamily="34" charset="0"/>
                  <a:cs typeface="Times New Roman" panose="02020603050405020304" pitchFamily="18" charset="0"/>
                </a:rPr>
                <a:t>MEMBER ORGANIZATION</a:t>
              </a: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1231900" lvl="0" indent="0" algn="l" defTabSz="4572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Statewide, regional and local organizations or programs with all or some its mission dedicated to reducing the burden of cancer in Wisconsin.</a:t>
              </a: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1231900" lvl="0" indent="0" algn="l" defTabSz="457200" rtl="0" eaLnBrk="1" fontAlgn="auto" latinLnBrk="0" hangingPunct="1">
                <a:lnSpc>
                  <a:spcPct val="107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 </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p:cNvPicPr>
              <a:picLocks noChangeAspect="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3190197" y="1796903"/>
              <a:ext cx="877570" cy="790575"/>
            </a:xfrm>
            <a:prstGeom prst="rect">
              <a:avLst/>
            </a:prstGeom>
            <a:noFill/>
          </p:spPr>
        </p:pic>
        <p:grpSp>
          <p:nvGrpSpPr>
            <p:cNvPr id="9" name="Group 8"/>
            <p:cNvGrpSpPr/>
            <p:nvPr/>
          </p:nvGrpSpPr>
          <p:grpSpPr>
            <a:xfrm>
              <a:off x="29" y="2822118"/>
              <a:ext cx="4144431" cy="2567079"/>
              <a:chOff x="29" y="-27408"/>
              <a:chExt cx="4144431" cy="2567079"/>
            </a:xfrm>
          </p:grpSpPr>
          <p:grpSp>
            <p:nvGrpSpPr>
              <p:cNvPr id="10" name="Group 9"/>
              <p:cNvGrpSpPr/>
              <p:nvPr/>
            </p:nvGrpSpPr>
            <p:grpSpPr>
              <a:xfrm>
                <a:off x="63795" y="287079"/>
                <a:ext cx="1838960" cy="1354455"/>
                <a:chOff x="0" y="0"/>
                <a:chExt cx="1838960" cy="1354455"/>
              </a:xfrm>
            </p:grpSpPr>
            <p:grpSp>
              <p:nvGrpSpPr>
                <p:cNvPr id="17" name="Group 16"/>
                <p:cNvGrpSpPr/>
                <p:nvPr/>
              </p:nvGrpSpPr>
              <p:grpSpPr>
                <a:xfrm>
                  <a:off x="838200" y="0"/>
                  <a:ext cx="1000760" cy="297180"/>
                  <a:chOff x="0" y="0"/>
                  <a:chExt cx="1000848" cy="297180"/>
                </a:xfrm>
              </p:grpSpPr>
              <p:pic>
                <p:nvPicPr>
                  <p:cNvPr id="19" name="Picture 18"/>
                  <p:cNvPicPr>
                    <a:picLocks noChangeAspect="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341630" cy="297180"/>
                  </a:xfrm>
                  <a:prstGeom prst="rect">
                    <a:avLst/>
                  </a:prstGeom>
                  <a:effectLst/>
                </p:spPr>
              </p:pic>
              <p:pic>
                <p:nvPicPr>
                  <p:cNvPr id="20" name="Picture 19"/>
                  <p:cNvPicPr>
                    <a:picLocks noChangeAspect="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18977" y="0"/>
                    <a:ext cx="341630" cy="297180"/>
                  </a:xfrm>
                  <a:prstGeom prst="rect">
                    <a:avLst/>
                  </a:prstGeom>
                  <a:effectLst/>
                </p:spPr>
              </p:pic>
              <p:pic>
                <p:nvPicPr>
                  <p:cNvPr id="21" name="Picture 20"/>
                  <p:cNvPicPr>
                    <a:picLocks noChangeAspect="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659218" y="0"/>
                    <a:ext cx="341630" cy="297180"/>
                  </a:xfrm>
                  <a:prstGeom prst="rect">
                    <a:avLst/>
                  </a:prstGeom>
                  <a:effectLst/>
                </p:spPr>
              </p:pic>
            </p:grpSp>
            <p:pic>
              <p:nvPicPr>
                <p:cNvPr id="18" name="Picture 17"/>
                <p:cNvPicPr>
                  <a:picLocks noChangeAspect="1"/>
                </p:cNvPicPr>
                <p:nvPr/>
              </p:nvPicPr>
              <p:blipFill>
                <a:blip r:embed="rId5">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762000"/>
                  <a:ext cx="680085" cy="592455"/>
                </a:xfrm>
                <a:prstGeom prst="rect">
                  <a:avLst/>
                </a:prstGeom>
                <a:effectLst/>
              </p:spPr>
            </p:pic>
          </p:grpSp>
          <p:grpSp>
            <p:nvGrpSpPr>
              <p:cNvPr id="11" name="Group 10"/>
              <p:cNvGrpSpPr/>
              <p:nvPr/>
            </p:nvGrpSpPr>
            <p:grpSpPr>
              <a:xfrm>
                <a:off x="29" y="-27408"/>
                <a:ext cx="4144431" cy="2567079"/>
                <a:chOff x="29" y="-27408"/>
                <a:chExt cx="4144431" cy="2567079"/>
              </a:xfrm>
            </p:grpSpPr>
            <p:sp>
              <p:nvSpPr>
                <p:cNvPr id="12" name="Text Box 2"/>
                <p:cNvSpPr txBox="1">
                  <a:spLocks noChangeArrowheads="1"/>
                </p:cNvSpPr>
                <p:nvPr/>
              </p:nvSpPr>
              <p:spPr bwMode="auto">
                <a:xfrm>
                  <a:off x="29" y="-27408"/>
                  <a:ext cx="4144431" cy="2567079"/>
                </a:xfrm>
                <a:prstGeom prst="rect">
                  <a:avLst/>
                </a:prstGeom>
                <a:solidFill>
                  <a:srgbClr val="D0EBE4">
                    <a:alpha val="40000"/>
                  </a:srgbClr>
                </a:solidFill>
                <a:ln w="44450">
                  <a:noFill/>
                  <a:miter lim="800000"/>
                  <a:headEnd/>
                  <a:tailEnd/>
                </a:ln>
              </p:spPr>
              <p:txBody>
                <a:bodyPr rot="0" vert="horz" wrap="square" lIns="91440" tIns="45720" rIns="91440" bIns="45720" anchor="t" anchorCtr="0">
                  <a:noAutofit/>
                </a:bodyPr>
                <a:lstStyle/>
                <a:p>
                  <a:pPr marL="2460625" marR="0" lvl="0" indent="-1588" algn="r" defTabSz="4572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45E93"/>
                      </a:solidFill>
                      <a:effectLst/>
                      <a:uLnTx/>
                      <a:uFillTx/>
                      <a:latin typeface="Cambria" panose="02040503050406030204" pitchFamily="18" charset="0"/>
                      <a:ea typeface="Calibri" panose="020F0502020204030204" pitchFamily="34" charset="0"/>
                      <a:cs typeface="Times New Roman" panose="02020603050405020304" pitchFamily="18" charset="0"/>
                    </a:rPr>
                    <a:t>MEMBER REPRESENTATIVES</a:t>
                  </a: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344738" marR="0" lvl="0" indent="-1588" algn="r" defTabSz="4572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Individuals/Employees that work within a </a:t>
                  </a:r>
                  <a:r>
                    <a:rPr kumimoji="0" lang="en-US" sz="1400" b="1" i="0" u="none" strike="noStrike" kern="1200" cap="none" spc="0" normalizeH="0" baseline="0" noProof="0" dirty="0">
                      <a:ln>
                        <a:noFill/>
                      </a:ln>
                      <a:solidFill>
                        <a:srgbClr val="C1225F"/>
                      </a:solidFill>
                      <a:effectLst/>
                      <a:uLnTx/>
                      <a:uFillTx/>
                      <a:latin typeface="Cambria" panose="02040503050406030204" pitchFamily="18" charset="0"/>
                      <a:ea typeface="Calibri" panose="020F0502020204030204" pitchFamily="34" charset="0"/>
                      <a:cs typeface="Times New Roman" panose="02020603050405020304" pitchFamily="18" charset="0"/>
                    </a:rPr>
                    <a:t>MEMBER ORGANIZATION</a:t>
                  </a:r>
                  <a:r>
                    <a:rPr kumimoji="0" lang="en-US" sz="14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 and utilize the benefits of their organization’s membership to implement the WI Comprehensive Cancer Control (CCC) Plan.</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31750" lvl="0" indent="0" algn="l" defTabSz="457200" rtl="0" eaLnBrk="1" fontAlgn="auto" latinLnBrk="0" hangingPunct="1">
                    <a:lnSpc>
                      <a:spcPct val="107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A168"/>
                      </a:solidFill>
                      <a:effectLst/>
                      <a:uLnTx/>
                      <a:uFillTx/>
                      <a:latin typeface="Cambria" panose="02040503050406030204" pitchFamily="18" charset="0"/>
                      <a:ea typeface="Calibri" panose="020F0502020204030204" pitchFamily="34" charset="0"/>
                      <a:cs typeface="Times New Roman" panose="02020603050405020304" pitchFamily="18" charset="0"/>
                    </a:rPr>
                    <a:t> </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31750" lvl="0" indent="0" algn="l" defTabSz="457200" rtl="0" eaLnBrk="1" fontAlgn="auto" latinLnBrk="0" hangingPunct="1">
                    <a:lnSpc>
                      <a:spcPct val="107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00A168"/>
                    </a:solidFill>
                    <a:effectLst/>
                    <a:uLnTx/>
                    <a:uFillTx/>
                    <a:latin typeface="Cambria" panose="02040503050406030204" pitchFamily="18" charset="0"/>
                    <a:ea typeface="Calibri" panose="020F0502020204030204" pitchFamily="34" charset="0"/>
                    <a:cs typeface="Times New Roman" panose="02020603050405020304" pitchFamily="18" charset="0"/>
                  </a:endParaRPr>
                </a:p>
                <a:p>
                  <a:pPr marL="0" marR="31750" lvl="0" indent="0" algn="l" defTabSz="4572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A168"/>
                      </a:solidFill>
                      <a:effectLst/>
                      <a:uLnTx/>
                      <a:uFillTx/>
                      <a:latin typeface="Cambria" panose="02040503050406030204" pitchFamily="18" charset="0"/>
                      <a:ea typeface="Calibri" panose="020F0502020204030204" pitchFamily="34" charset="0"/>
                      <a:cs typeface="Times New Roman" panose="02020603050405020304" pitchFamily="18" charset="0"/>
                    </a:rPr>
                    <a:t>LEAD MEMBER REPRESENTATIVE</a:t>
                  </a: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31750" lvl="0" indent="0" algn="l" defTabSz="4572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A </a:t>
                  </a:r>
                  <a:r>
                    <a:rPr kumimoji="0" lang="en-US" sz="1400" b="1" i="0" u="none" strike="noStrike" kern="1200" cap="none" spc="0" normalizeH="0" baseline="0" noProof="0" dirty="0">
                      <a:ln>
                        <a:noFill/>
                      </a:ln>
                      <a:solidFill>
                        <a:srgbClr val="045E93"/>
                      </a:solidFill>
                      <a:effectLst/>
                      <a:uLnTx/>
                      <a:uFillTx/>
                      <a:latin typeface="Cambria" panose="02040503050406030204" pitchFamily="18" charset="0"/>
                      <a:ea typeface="Calibri" panose="020F0502020204030204" pitchFamily="34" charset="0"/>
                      <a:cs typeface="Times New Roman" panose="02020603050405020304" pitchFamily="18" charset="0"/>
                    </a:rPr>
                    <a:t>MEMBER REPRESENTATIVE</a:t>
                  </a:r>
                  <a:r>
                    <a:rPr kumimoji="0" lang="en-US" sz="14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 that also serves as the main point of contact between the WI Cancer Council and the </a:t>
                  </a:r>
                  <a:r>
                    <a:rPr kumimoji="0" lang="en-US" sz="1400" b="1" i="0" u="none" strike="noStrike" kern="1200" cap="none" spc="0" normalizeH="0" baseline="0" noProof="0" dirty="0">
                      <a:ln>
                        <a:noFill/>
                      </a:ln>
                      <a:solidFill>
                        <a:srgbClr val="C1225F"/>
                      </a:solidFill>
                      <a:effectLst/>
                      <a:uLnTx/>
                      <a:uFillTx/>
                      <a:latin typeface="Cambria" panose="02040503050406030204" pitchFamily="18" charset="0"/>
                      <a:ea typeface="Calibri" panose="020F0502020204030204" pitchFamily="34" charset="0"/>
                      <a:cs typeface="Times New Roman" panose="02020603050405020304" pitchFamily="18" charset="0"/>
                    </a:rPr>
                    <a:t>MEMBER ORGANIZATION</a:t>
                  </a:r>
                  <a:r>
                    <a:rPr kumimoji="0" lang="en-US" sz="1400" b="0" i="0" u="none" strike="noStrike" kern="1200" cap="none" spc="0" normalizeH="0" baseline="0" noProof="0" dirty="0">
                      <a:ln>
                        <a:noFill/>
                      </a:ln>
                      <a:solidFill>
                        <a:prstClr val="black"/>
                      </a:solidFill>
                      <a:effectLst/>
                      <a:uLnTx/>
                      <a:uFillTx/>
                      <a:latin typeface="Gill Sans MT" panose="020B0502020104020203" pitchFamily="34" charset="0"/>
                      <a:ea typeface="Calibri" panose="020F0502020204030204" pitchFamily="34" charset="0"/>
                      <a:cs typeface="Times New Roman" panose="02020603050405020304" pitchFamily="18" charset="0"/>
                    </a:rPr>
                    <a:t> they represent.</a:t>
                  </a: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r" defTabSz="457200" rtl="0" eaLnBrk="1" fontAlgn="auto" latinLnBrk="0" hangingPunct="1">
                    <a:lnSpc>
                      <a:spcPct val="107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15697"/>
                      </a:solidFill>
                      <a:effectLst/>
                      <a:uLnTx/>
                      <a:uFillTx/>
                      <a:latin typeface="Rockwell" panose="02060603020205020403" pitchFamily="18" charset="0"/>
                      <a:ea typeface="Calibri" panose="020F0502020204030204" pitchFamily="34" charset="0"/>
                      <a:cs typeface="Times New Roman" panose="02020603050405020304" pitchFamily="18" charset="0"/>
                    </a:rPr>
                    <a:t> </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r" defTabSz="457200" rtl="0" eaLnBrk="1" fontAlgn="auto" latinLnBrk="0" hangingPunct="1">
                    <a:lnSpc>
                      <a:spcPct val="107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15697"/>
                      </a:solidFill>
                      <a:effectLst/>
                      <a:uLnTx/>
                      <a:uFillTx/>
                      <a:latin typeface="Rockwell" panose="02060603020205020403" pitchFamily="18" charset="0"/>
                      <a:ea typeface="Calibri" panose="020F0502020204030204" pitchFamily="34" charset="0"/>
                      <a:cs typeface="Times New Roman" panose="02020603050405020304" pitchFamily="18" charset="0"/>
                    </a:rPr>
                    <a:t> </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r" defTabSz="457200" rtl="0" eaLnBrk="1" fontAlgn="auto" latinLnBrk="0" hangingPunct="1">
                    <a:lnSpc>
                      <a:spcPct val="107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15697"/>
                      </a:solidFill>
                      <a:effectLst/>
                      <a:uLnTx/>
                      <a:uFillTx/>
                      <a:latin typeface="Rockwell" panose="02060603020205020403" pitchFamily="18" charset="0"/>
                      <a:ea typeface="Calibri" panose="020F0502020204030204" pitchFamily="34" charset="0"/>
                      <a:cs typeface="Times New Roman" panose="02020603050405020304" pitchFamily="18" charset="0"/>
                    </a:rPr>
                    <a:t> </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r" defTabSz="457200" rtl="0" eaLnBrk="1" fontAlgn="auto" latinLnBrk="0" hangingPunct="1">
                    <a:lnSpc>
                      <a:spcPct val="107000"/>
                    </a:lnSpc>
                    <a:spcBef>
                      <a:spcPts val="0"/>
                    </a:spcBef>
                    <a:spcAft>
                      <a:spcPts val="0"/>
                    </a:spcAft>
                    <a:buClrTx/>
                    <a:buSzTx/>
                    <a:buFontTx/>
                    <a:buNone/>
                    <a:tabLst>
                      <a:tab pos="1863090" algn="l"/>
                    </a:tabLst>
                    <a:defRPr/>
                  </a:pPr>
                  <a:r>
                    <a:rPr kumimoji="0" lang="en-US" sz="1100" b="0" i="0" u="none" strike="noStrike" kern="1200" cap="none" spc="0" normalizeH="0" baseline="0" noProof="0" dirty="0">
                      <a:ln>
                        <a:noFill/>
                      </a:ln>
                      <a:solidFill>
                        <a:srgbClr val="015697"/>
                      </a:solidFill>
                      <a:effectLst/>
                      <a:uLnTx/>
                      <a:uFillTx/>
                      <a:latin typeface="Gill Sans MT" panose="020B0502020104020203" pitchFamily="34" charset="0"/>
                      <a:ea typeface="Calibri" panose="020F0502020204030204" pitchFamily="34" charset="0"/>
                      <a:cs typeface="Times New Roman" panose="02020603050405020304" pitchFamily="18" charset="0"/>
                    </a:rPr>
                    <a:t> </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nvGrpSpPr>
                <p:cNvPr id="13" name="Group 12"/>
                <p:cNvGrpSpPr/>
                <p:nvPr/>
              </p:nvGrpSpPr>
              <p:grpSpPr>
                <a:xfrm>
                  <a:off x="95693" y="85060"/>
                  <a:ext cx="1790097" cy="948407"/>
                  <a:chOff x="0" y="0"/>
                  <a:chExt cx="1790097" cy="948407"/>
                </a:xfrm>
              </p:grpSpPr>
              <p:pic>
                <p:nvPicPr>
                  <p:cNvPr id="14" name="Picture 13"/>
                  <p:cNvPicPr>
                    <a:picLocks noChangeAspect="1"/>
                  </p:cNvPicPr>
                  <p:nvPr/>
                </p:nvPicPr>
                <p:blipFill>
                  <a:blip r:embed="rId6"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0" y="0"/>
                    <a:ext cx="650875" cy="586740"/>
                  </a:xfrm>
                  <a:prstGeom prst="rect">
                    <a:avLst/>
                  </a:prstGeom>
                  <a:noFill/>
                  <a:effectLst/>
                </p:spPr>
              </p:pic>
              <p:cxnSp>
                <p:nvCxnSpPr>
                  <p:cNvPr id="15" name="Straight Arrow Connector 14"/>
                  <p:cNvCxnSpPr/>
                  <p:nvPr/>
                </p:nvCxnSpPr>
                <p:spPr>
                  <a:xfrm>
                    <a:off x="318976" y="510363"/>
                    <a:ext cx="0" cy="438044"/>
                  </a:xfrm>
                  <a:prstGeom prst="straightConnector1">
                    <a:avLst/>
                  </a:prstGeom>
                  <a:ln w="28575">
                    <a:solidFill>
                      <a:schemeClr val="accent1">
                        <a:lumMod val="60000"/>
                        <a:lumOff val="40000"/>
                      </a:schemeClr>
                    </a:solidFill>
                    <a:headEnd type="triangle"/>
                    <a:tailEnd type="triangle"/>
                  </a:ln>
                  <a:effectLst/>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637953" y="500101"/>
                    <a:ext cx="1152144" cy="0"/>
                  </a:xfrm>
                  <a:prstGeom prst="straightConnector1">
                    <a:avLst/>
                  </a:prstGeom>
                  <a:ln w="28575">
                    <a:solidFill>
                      <a:schemeClr val="accent1">
                        <a:lumMod val="60000"/>
                        <a:lumOff val="40000"/>
                      </a:schemeClr>
                    </a:solidFill>
                    <a:tailEnd type="triangle"/>
                  </a:ln>
                  <a:effectLst/>
                </p:spPr>
                <p:style>
                  <a:lnRef idx="1">
                    <a:schemeClr val="accent1"/>
                  </a:lnRef>
                  <a:fillRef idx="0">
                    <a:schemeClr val="accent1"/>
                  </a:fillRef>
                  <a:effectRef idx="0">
                    <a:schemeClr val="accent1"/>
                  </a:effectRef>
                  <a:fontRef idx="minor">
                    <a:schemeClr val="tx1"/>
                  </a:fontRef>
                </p:style>
              </p:cxnSp>
            </p:grpSp>
          </p:grpSp>
        </p:grpSp>
      </p:grpSp>
    </p:spTree>
    <p:extLst>
      <p:ext uri="{BB962C8B-B14F-4D97-AF65-F5344CB8AC3E}">
        <p14:creationId xmlns:p14="http://schemas.microsoft.com/office/powerpoint/2010/main" val="583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Improve Member Benefits</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r>
              <a:rPr lang="en-US" dirty="0" smtClean="0"/>
              <a:t>More on this later today…</a:t>
            </a:r>
          </a:p>
          <a:p>
            <a:pPr marL="0" indent="0" algn="ctr">
              <a:buNone/>
            </a:pPr>
            <a:endParaRPr lang="en-US" dirty="0"/>
          </a:p>
          <a:p>
            <a:pPr marL="0" indent="0" algn="ctr">
              <a:buNone/>
            </a:pPr>
            <a:r>
              <a:rPr lang="en-US" sz="3600" i="1" dirty="0" smtClean="0">
                <a:latin typeface="Candara" panose="020E0502030303020204" pitchFamily="34" charset="0"/>
                <a:ea typeface="Adobe Song Std L" panose="02020300000000000000" pitchFamily="18" charset="-128"/>
              </a:rPr>
              <a:t>“</a:t>
            </a:r>
            <a:r>
              <a:rPr lang="en-US" sz="3600" b="1" i="1" dirty="0" smtClean="0">
                <a:latin typeface="Candara" panose="020E0502030303020204" pitchFamily="34" charset="0"/>
                <a:ea typeface="Adobe Song Std L" panose="02020300000000000000" pitchFamily="18" charset="-128"/>
              </a:rPr>
              <a:t>Tools for Cancer Control Success”</a:t>
            </a:r>
          </a:p>
          <a:p>
            <a:pPr marL="0" indent="0" algn="ctr">
              <a:buNone/>
            </a:pPr>
            <a:r>
              <a:rPr lang="en-US" dirty="0" smtClean="0"/>
              <a:t>Tangible Resources for </a:t>
            </a:r>
          </a:p>
          <a:p>
            <a:pPr marL="0" indent="0" algn="ctr">
              <a:buNone/>
            </a:pPr>
            <a:r>
              <a:rPr lang="en-US" dirty="0" smtClean="0"/>
              <a:t>WI Cancer Council Members</a:t>
            </a:r>
            <a:endParaRPr lang="en-US" dirty="0"/>
          </a:p>
        </p:txBody>
      </p:sp>
      <p:sp>
        <p:nvSpPr>
          <p:cNvPr id="4" name="Slide Number Placeholder 3"/>
          <p:cNvSpPr>
            <a:spLocks noGrp="1"/>
          </p:cNvSpPr>
          <p:nvPr>
            <p:ph type="sldNum" sz="quarter" idx="4"/>
          </p:nvPr>
        </p:nvSpPr>
        <p:spPr/>
        <p:txBody>
          <a:bodyPr/>
          <a:lstStyle/>
          <a:p>
            <a:pPr marL="119063" marR="0" lvl="0" indent="-119063" algn="r" defTabSz="914400" rtl="0" eaLnBrk="1" fontAlgn="auto" latinLnBrk="0" hangingPunct="1">
              <a:lnSpc>
                <a:spcPct val="100000"/>
              </a:lnSpc>
              <a:spcBef>
                <a:spcPts val="0"/>
              </a:spcBef>
              <a:spcAft>
                <a:spcPts val="0"/>
              </a:spcAft>
              <a:buClrTx/>
              <a:buSzTx/>
              <a:buFontTx/>
              <a:buNone/>
              <a:tabLst/>
              <a:defRPr/>
            </a:pPr>
            <a:fld id="{1A19E10A-D138-4264-B295-E7CCEA69A802}" type="slidenum">
              <a:rPr kumimoji="0" lang="en-US" sz="1000" b="1" i="0" u="none" strike="noStrike" kern="1200" cap="none" spc="0" normalizeH="0" baseline="0" noProof="0" smtClean="0">
                <a:ln>
                  <a:noFill/>
                </a:ln>
                <a:solidFill>
                  <a:srgbClr val="015697"/>
                </a:solidFill>
                <a:effectLst/>
                <a:uLnTx/>
                <a:uFillTx/>
                <a:latin typeface="Century Gothic"/>
                <a:ea typeface="+mn-ea"/>
                <a:cs typeface="+mn-cs"/>
              </a:rPr>
              <a:pPr marL="119063" marR="0" lvl="0" indent="-119063" algn="r" defTabSz="914400" rtl="0" eaLnBrk="1" fontAlgn="auto" latinLnBrk="0" hangingPunct="1">
                <a:lnSpc>
                  <a:spcPct val="100000"/>
                </a:lnSpc>
                <a:spcBef>
                  <a:spcPts val="0"/>
                </a:spcBef>
                <a:spcAft>
                  <a:spcPts val="0"/>
                </a:spcAft>
                <a:buClrTx/>
                <a:buSzTx/>
                <a:buFontTx/>
                <a:buNone/>
                <a:tabLst/>
                <a:defRPr/>
              </a:pPr>
              <a:t>18</a:t>
            </a:fld>
            <a:endParaRPr kumimoji="0" lang="en-US" sz="1000" b="1" i="0" u="none" strike="noStrike" kern="1200" cap="none" spc="0" normalizeH="0" baseline="0" noProof="0" dirty="0">
              <a:ln>
                <a:noFill/>
              </a:ln>
              <a:solidFill>
                <a:srgbClr val="015697"/>
              </a:solidFill>
              <a:effectLst/>
              <a:uLnTx/>
              <a:uFillTx/>
              <a:latin typeface="Century Gothic"/>
              <a:ea typeface="+mn-ea"/>
              <a:cs typeface="+mn-cs"/>
            </a:endParaRPr>
          </a:p>
        </p:txBody>
      </p:sp>
    </p:spTree>
    <p:extLst>
      <p:ext uri="{BB962C8B-B14F-4D97-AF65-F5344CB8AC3E}">
        <p14:creationId xmlns:p14="http://schemas.microsoft.com/office/powerpoint/2010/main" val="26981164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 </a:t>
            </a:r>
            <a:r>
              <a:rPr lang="en-US" dirty="0"/>
              <a:t>Enhance </a:t>
            </a:r>
            <a:r>
              <a:rPr lang="en-US" dirty="0" smtClean="0"/>
              <a:t>WCC Structure </a:t>
            </a:r>
            <a:endParaRPr lang="en-US" dirty="0"/>
          </a:p>
        </p:txBody>
      </p:sp>
      <p:sp>
        <p:nvSpPr>
          <p:cNvPr id="3" name="Content Placeholder 2"/>
          <p:cNvSpPr>
            <a:spLocks noGrp="1"/>
          </p:cNvSpPr>
          <p:nvPr>
            <p:ph idx="1"/>
          </p:nvPr>
        </p:nvSpPr>
        <p:spPr>
          <a:xfrm>
            <a:off x="457200" y="1447800"/>
            <a:ext cx="8229600" cy="4525963"/>
          </a:xfrm>
        </p:spPr>
        <p:txBody>
          <a:bodyPr>
            <a:normAutofit lnSpcReduction="10000"/>
          </a:bodyPr>
          <a:lstStyle/>
          <a:p>
            <a:r>
              <a:rPr lang="en-US" dirty="0" smtClean="0"/>
              <a:t>Leadership Team is still developing this in late 2016.</a:t>
            </a:r>
          </a:p>
          <a:p>
            <a:pPr lvl="1"/>
            <a:r>
              <a:rPr lang="en-US" dirty="0" smtClean="0"/>
              <a:t>What will the future WCC leadership body (Steering Committee) be?</a:t>
            </a:r>
          </a:p>
          <a:p>
            <a:pPr lvl="1"/>
            <a:r>
              <a:rPr lang="en-US" dirty="0" smtClean="0"/>
              <a:t>What committees does the WCC need?</a:t>
            </a:r>
          </a:p>
          <a:p>
            <a:pPr lvl="1"/>
            <a:r>
              <a:rPr lang="en-US" dirty="0" smtClean="0"/>
              <a:t>What are the priority areas of the WI CCC Plan that the WI Cancer Council will work on together?</a:t>
            </a:r>
          </a:p>
          <a:p>
            <a:r>
              <a:rPr lang="en-US" dirty="0" smtClean="0"/>
              <a:t>Unveiled at 2017 Annual Meeting – May 11, 2017.</a:t>
            </a:r>
          </a:p>
          <a:p>
            <a:pPr marL="0" indent="0" algn="ctr">
              <a:buNone/>
            </a:pPr>
            <a:endParaRPr lang="en-US" dirty="0"/>
          </a:p>
        </p:txBody>
      </p:sp>
      <p:sp>
        <p:nvSpPr>
          <p:cNvPr id="4" name="Slide Number Placeholder 3"/>
          <p:cNvSpPr>
            <a:spLocks noGrp="1"/>
          </p:cNvSpPr>
          <p:nvPr>
            <p:ph type="sldNum" sz="quarter" idx="4"/>
          </p:nvPr>
        </p:nvSpPr>
        <p:spPr/>
        <p:txBody>
          <a:bodyPr/>
          <a:lstStyle/>
          <a:p>
            <a:pPr marL="119063" marR="0" lvl="0" indent="-119063" algn="r" defTabSz="914400" rtl="0" eaLnBrk="1" fontAlgn="auto" latinLnBrk="0" hangingPunct="1">
              <a:lnSpc>
                <a:spcPct val="100000"/>
              </a:lnSpc>
              <a:spcBef>
                <a:spcPts val="0"/>
              </a:spcBef>
              <a:spcAft>
                <a:spcPts val="0"/>
              </a:spcAft>
              <a:buClrTx/>
              <a:buSzTx/>
              <a:buFontTx/>
              <a:buNone/>
              <a:tabLst/>
              <a:defRPr/>
            </a:pPr>
            <a:fld id="{1A19E10A-D138-4264-B295-E7CCEA69A802}" type="slidenum">
              <a:rPr kumimoji="0" lang="en-US" sz="1000" b="1" i="0" u="none" strike="noStrike" kern="1200" cap="none" spc="0" normalizeH="0" baseline="0" noProof="0" smtClean="0">
                <a:ln>
                  <a:noFill/>
                </a:ln>
                <a:solidFill>
                  <a:srgbClr val="015697"/>
                </a:solidFill>
                <a:effectLst/>
                <a:uLnTx/>
                <a:uFillTx/>
                <a:latin typeface="Century Gothic"/>
                <a:ea typeface="+mn-ea"/>
                <a:cs typeface="+mn-cs"/>
              </a:rPr>
              <a:pPr marL="119063" marR="0" lvl="0" indent="-119063" algn="r" defTabSz="914400" rtl="0" eaLnBrk="1" fontAlgn="auto" latinLnBrk="0" hangingPunct="1">
                <a:lnSpc>
                  <a:spcPct val="100000"/>
                </a:lnSpc>
                <a:spcBef>
                  <a:spcPts val="0"/>
                </a:spcBef>
                <a:spcAft>
                  <a:spcPts val="0"/>
                </a:spcAft>
                <a:buClrTx/>
                <a:buSzTx/>
                <a:buFontTx/>
                <a:buNone/>
                <a:tabLst/>
                <a:defRPr/>
              </a:pPr>
              <a:t>19</a:t>
            </a:fld>
            <a:endParaRPr kumimoji="0" lang="en-US" sz="1000" b="1" i="0" u="none" strike="noStrike" kern="1200" cap="none" spc="0" normalizeH="0" baseline="0" noProof="0" dirty="0">
              <a:ln>
                <a:noFill/>
              </a:ln>
              <a:solidFill>
                <a:srgbClr val="015697"/>
              </a:solidFill>
              <a:effectLst/>
              <a:uLnTx/>
              <a:uFillTx/>
              <a:latin typeface="Century Gothic"/>
              <a:ea typeface="+mn-ea"/>
              <a:cs typeface="+mn-cs"/>
            </a:endParaRPr>
          </a:p>
        </p:txBody>
      </p:sp>
    </p:spTree>
    <p:extLst>
      <p:ext uri="{BB962C8B-B14F-4D97-AF65-F5344CB8AC3E}">
        <p14:creationId xmlns:p14="http://schemas.microsoft.com/office/powerpoint/2010/main" val="581202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Comprehensive Cancer Control</a:t>
            </a:r>
            <a:endParaRPr lang="en-US" dirty="0"/>
          </a:p>
        </p:txBody>
      </p:sp>
      <p:sp>
        <p:nvSpPr>
          <p:cNvPr id="3" name="Content Placeholder 2"/>
          <p:cNvSpPr>
            <a:spLocks noGrp="1"/>
          </p:cNvSpPr>
          <p:nvPr>
            <p:ph idx="1"/>
          </p:nvPr>
        </p:nvSpPr>
        <p:spPr>
          <a:xfrm>
            <a:off x="458337" y="1577454"/>
            <a:ext cx="8266904" cy="4267200"/>
          </a:xfrm>
        </p:spPr>
        <p:txBody>
          <a:bodyPr>
            <a:normAutofit/>
          </a:bodyPr>
          <a:lstStyle/>
          <a:p>
            <a:pPr marL="0" indent="0">
              <a:buNone/>
            </a:pPr>
            <a:r>
              <a:rPr lang="en-US" sz="2800" i="1" dirty="0" smtClean="0"/>
              <a:t>A </a:t>
            </a:r>
            <a:r>
              <a:rPr lang="en-US" sz="2800" i="1" dirty="0"/>
              <a:t>collaborative and strategic approach </a:t>
            </a:r>
            <a:r>
              <a:rPr lang="en-US" sz="2800" i="1" dirty="0" smtClean="0"/>
              <a:t>that brings partners together to </a:t>
            </a:r>
            <a:r>
              <a:rPr lang="en-US" sz="2800" i="1" dirty="0"/>
              <a:t>combine, share, and coordinate resources to reduce the burden of cancer across the whole continuum from prevention through end of life. </a:t>
            </a:r>
            <a:endParaRPr lang="en-US" sz="2800" dirty="0"/>
          </a:p>
        </p:txBody>
      </p:sp>
      <p:sp>
        <p:nvSpPr>
          <p:cNvPr id="4" name="Footer Placeholder 3"/>
          <p:cNvSpPr>
            <a:spLocks noGrp="1"/>
          </p:cNvSpPr>
          <p:nvPr>
            <p:ph type="ftr" sz="quarter" idx="4294967295"/>
          </p:nvPr>
        </p:nvSpPr>
        <p:spPr/>
        <p:txBody>
          <a:bodyPr/>
          <a:lstStyle/>
          <a:p>
            <a:endParaRPr lang="en-US" dirty="0"/>
          </a:p>
        </p:txBody>
      </p:sp>
      <p:sp>
        <p:nvSpPr>
          <p:cNvPr id="5" name="Slide Number Placeholder 4"/>
          <p:cNvSpPr>
            <a:spLocks noGrp="1"/>
          </p:cNvSpPr>
          <p:nvPr>
            <p:ph type="sldNum" sz="quarter" idx="4"/>
          </p:nvPr>
        </p:nvSpPr>
        <p:spPr>
          <a:xfrm>
            <a:off x="6172200" y="6324600"/>
            <a:ext cx="2484120" cy="365760"/>
          </a:xfrm>
        </p:spPr>
        <p:txBody>
          <a:bodyPr/>
          <a:lstStyle/>
          <a:p>
            <a:pPr marL="119063" indent="-119063"/>
            <a:fld id="{1A19E10A-D138-4264-B295-E7CCEA69A802}" type="slidenum">
              <a:rPr lang="en-US" smtClean="0"/>
              <a:pPr marL="119063" indent="-119063"/>
              <a:t>2</a:t>
            </a:fld>
            <a:endParaRPr lang="en-US" dirty="0"/>
          </a:p>
        </p:txBody>
      </p:sp>
      <p:sp>
        <p:nvSpPr>
          <p:cNvPr id="6" name="TextBox 5"/>
          <p:cNvSpPr txBox="1"/>
          <p:nvPr/>
        </p:nvSpPr>
        <p:spPr>
          <a:xfrm>
            <a:off x="419896" y="4274994"/>
            <a:ext cx="8229600" cy="1569660"/>
          </a:xfrm>
          <a:prstGeom prst="rect">
            <a:avLst/>
          </a:prstGeom>
          <a:noFill/>
        </p:spPr>
        <p:txBody>
          <a:bodyPr wrap="square" rtlCol="0">
            <a:spAutoFit/>
          </a:bodyPr>
          <a:lstStyle/>
          <a:p>
            <a:pPr lvl="0" algn="ctr">
              <a:defRPr/>
            </a:pPr>
            <a:r>
              <a:rPr lang="en-US" sz="2400" b="1" dirty="0" smtClean="0">
                <a:solidFill>
                  <a:srgbClr val="015697"/>
                </a:solidFill>
              </a:rPr>
              <a:t>Partners coming together to:</a:t>
            </a:r>
            <a:r>
              <a:rPr lang="en-US" sz="2400" b="1" dirty="0">
                <a:solidFill>
                  <a:srgbClr val="015697"/>
                </a:solidFill>
              </a:rPr>
              <a:t/>
            </a:r>
            <a:br>
              <a:rPr lang="en-US" sz="2400" b="1" dirty="0">
                <a:solidFill>
                  <a:srgbClr val="015697"/>
                </a:solidFill>
              </a:rPr>
            </a:br>
            <a:r>
              <a:rPr lang="en-US" sz="2400" i="1" dirty="0">
                <a:solidFill>
                  <a:srgbClr val="015697"/>
                </a:solidFill>
              </a:rPr>
              <a:t>Reduce cancer risk * Find cancer earlier </a:t>
            </a:r>
            <a:r>
              <a:rPr lang="en-US" sz="2400" i="1" dirty="0" smtClean="0">
                <a:solidFill>
                  <a:srgbClr val="015697"/>
                </a:solidFill>
              </a:rPr>
              <a:t> </a:t>
            </a:r>
          </a:p>
          <a:p>
            <a:pPr lvl="0" algn="ctr">
              <a:defRPr/>
            </a:pPr>
            <a:r>
              <a:rPr lang="en-US" sz="2400" i="1" dirty="0" smtClean="0">
                <a:solidFill>
                  <a:srgbClr val="015697"/>
                </a:solidFill>
              </a:rPr>
              <a:t>Improve </a:t>
            </a:r>
            <a:r>
              <a:rPr lang="en-US" sz="2400" i="1" dirty="0">
                <a:solidFill>
                  <a:srgbClr val="015697"/>
                </a:solidFill>
              </a:rPr>
              <a:t>cancer </a:t>
            </a:r>
            <a:r>
              <a:rPr lang="en-US" sz="2400" i="1" dirty="0" smtClean="0">
                <a:solidFill>
                  <a:srgbClr val="015697"/>
                </a:solidFill>
              </a:rPr>
              <a:t>treatments * Reduce death and suffering from cancer * </a:t>
            </a:r>
            <a:r>
              <a:rPr lang="en-US" sz="2400" i="1" dirty="0">
                <a:solidFill>
                  <a:srgbClr val="015697"/>
                </a:solidFill>
              </a:rPr>
              <a:t>Improve survivors’ quality of life</a:t>
            </a:r>
          </a:p>
        </p:txBody>
      </p:sp>
    </p:spTree>
    <p:extLst>
      <p:ext uri="{BB962C8B-B14F-4D97-AF65-F5344CB8AC3E}">
        <p14:creationId xmlns:p14="http://schemas.microsoft.com/office/powerpoint/2010/main" val="1494438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 2017, what will success look like?</a:t>
            </a:r>
          </a:p>
        </p:txBody>
      </p:sp>
      <p:grpSp>
        <p:nvGrpSpPr>
          <p:cNvPr id="24" name="Group 23"/>
          <p:cNvGrpSpPr/>
          <p:nvPr/>
        </p:nvGrpSpPr>
        <p:grpSpPr>
          <a:xfrm>
            <a:off x="457200" y="1600666"/>
            <a:ext cx="2194560" cy="3809069"/>
            <a:chOff x="457200" y="1600666"/>
            <a:chExt cx="2194560" cy="3809069"/>
          </a:xfrm>
        </p:grpSpPr>
        <p:sp>
          <p:nvSpPr>
            <p:cNvPr id="21" name="Freeform 20"/>
            <p:cNvSpPr/>
            <p:nvPr/>
          </p:nvSpPr>
          <p:spPr>
            <a:xfrm>
              <a:off x="457200" y="1600666"/>
              <a:ext cx="2194560" cy="1813842"/>
            </a:xfrm>
            <a:custGeom>
              <a:avLst/>
              <a:gdLst>
                <a:gd name="connsiteX0" fmla="*/ 0 w 2194560"/>
                <a:gd name="connsiteY0" fmla="*/ 302313 h 1813842"/>
                <a:gd name="connsiteX1" fmla="*/ 302313 w 2194560"/>
                <a:gd name="connsiteY1" fmla="*/ 0 h 1813842"/>
                <a:gd name="connsiteX2" fmla="*/ 1892247 w 2194560"/>
                <a:gd name="connsiteY2" fmla="*/ 0 h 1813842"/>
                <a:gd name="connsiteX3" fmla="*/ 2194560 w 2194560"/>
                <a:gd name="connsiteY3" fmla="*/ 302313 h 1813842"/>
                <a:gd name="connsiteX4" fmla="*/ 2194560 w 2194560"/>
                <a:gd name="connsiteY4" fmla="*/ 1511529 h 1813842"/>
                <a:gd name="connsiteX5" fmla="*/ 1892247 w 2194560"/>
                <a:gd name="connsiteY5" fmla="*/ 1813842 h 1813842"/>
                <a:gd name="connsiteX6" fmla="*/ 302313 w 2194560"/>
                <a:gd name="connsiteY6" fmla="*/ 1813842 h 1813842"/>
                <a:gd name="connsiteX7" fmla="*/ 0 w 2194560"/>
                <a:gd name="connsiteY7" fmla="*/ 1511529 h 1813842"/>
                <a:gd name="connsiteX8" fmla="*/ 0 w 2194560"/>
                <a:gd name="connsiteY8" fmla="*/ 302313 h 1813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4560" h="1813842">
                  <a:moveTo>
                    <a:pt x="0" y="302313"/>
                  </a:moveTo>
                  <a:cubicBezTo>
                    <a:pt x="0" y="135350"/>
                    <a:pt x="135350" y="0"/>
                    <a:pt x="302313" y="0"/>
                  </a:cubicBezTo>
                  <a:lnTo>
                    <a:pt x="1892247" y="0"/>
                  </a:lnTo>
                  <a:cubicBezTo>
                    <a:pt x="2059210" y="0"/>
                    <a:pt x="2194560" y="135350"/>
                    <a:pt x="2194560" y="302313"/>
                  </a:cubicBezTo>
                  <a:lnTo>
                    <a:pt x="2194560" y="1511529"/>
                  </a:lnTo>
                  <a:cubicBezTo>
                    <a:pt x="2194560" y="1678492"/>
                    <a:pt x="2059210" y="1813842"/>
                    <a:pt x="1892247" y="1813842"/>
                  </a:cubicBezTo>
                  <a:lnTo>
                    <a:pt x="302313" y="1813842"/>
                  </a:lnTo>
                  <a:cubicBezTo>
                    <a:pt x="135350" y="1813842"/>
                    <a:pt x="0" y="1678492"/>
                    <a:pt x="0" y="1511529"/>
                  </a:cubicBezTo>
                  <a:lnTo>
                    <a:pt x="0" y="3023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7124" tIns="122834" rIns="157124" bIns="122834" numCol="1" spcCol="1270" anchor="ctr" anchorCtr="0">
              <a:noAutofit/>
            </a:bodyPr>
            <a:lstStyle/>
            <a:p>
              <a:pPr lvl="0" algn="ctr" defTabSz="800100">
                <a:lnSpc>
                  <a:spcPct val="90000"/>
                </a:lnSpc>
                <a:spcBef>
                  <a:spcPct val="0"/>
                </a:spcBef>
                <a:spcAft>
                  <a:spcPct val="35000"/>
                </a:spcAft>
              </a:pPr>
              <a:r>
                <a:rPr lang="en-US" sz="1800" kern="1200" dirty="0" smtClean="0"/>
                <a:t>Member </a:t>
              </a:r>
            </a:p>
            <a:p>
              <a:pPr lvl="0" algn="ctr" defTabSz="800100">
                <a:lnSpc>
                  <a:spcPct val="90000"/>
                </a:lnSpc>
                <a:spcBef>
                  <a:spcPct val="0"/>
                </a:spcBef>
                <a:spcAft>
                  <a:spcPct val="35000"/>
                </a:spcAft>
              </a:pPr>
              <a:r>
                <a:rPr lang="en-US" sz="1800" kern="1200" dirty="0" smtClean="0"/>
                <a:t>re-engagement </a:t>
              </a:r>
              <a:endParaRPr lang="en-US" sz="1800" kern="1200" dirty="0"/>
            </a:p>
          </p:txBody>
        </p:sp>
        <p:sp>
          <p:nvSpPr>
            <p:cNvPr id="23" name="Freeform 22"/>
            <p:cNvSpPr/>
            <p:nvPr/>
          </p:nvSpPr>
          <p:spPr>
            <a:xfrm>
              <a:off x="457200" y="3595893"/>
              <a:ext cx="2194560" cy="1813842"/>
            </a:xfrm>
            <a:custGeom>
              <a:avLst/>
              <a:gdLst>
                <a:gd name="connsiteX0" fmla="*/ 0 w 2194560"/>
                <a:gd name="connsiteY0" fmla="*/ 302313 h 1813842"/>
                <a:gd name="connsiteX1" fmla="*/ 302313 w 2194560"/>
                <a:gd name="connsiteY1" fmla="*/ 0 h 1813842"/>
                <a:gd name="connsiteX2" fmla="*/ 1892247 w 2194560"/>
                <a:gd name="connsiteY2" fmla="*/ 0 h 1813842"/>
                <a:gd name="connsiteX3" fmla="*/ 2194560 w 2194560"/>
                <a:gd name="connsiteY3" fmla="*/ 302313 h 1813842"/>
                <a:gd name="connsiteX4" fmla="*/ 2194560 w 2194560"/>
                <a:gd name="connsiteY4" fmla="*/ 1511529 h 1813842"/>
                <a:gd name="connsiteX5" fmla="*/ 1892247 w 2194560"/>
                <a:gd name="connsiteY5" fmla="*/ 1813842 h 1813842"/>
                <a:gd name="connsiteX6" fmla="*/ 302313 w 2194560"/>
                <a:gd name="connsiteY6" fmla="*/ 1813842 h 1813842"/>
                <a:gd name="connsiteX7" fmla="*/ 0 w 2194560"/>
                <a:gd name="connsiteY7" fmla="*/ 1511529 h 1813842"/>
                <a:gd name="connsiteX8" fmla="*/ 0 w 2194560"/>
                <a:gd name="connsiteY8" fmla="*/ 302313 h 1813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4560" h="1813842">
                  <a:moveTo>
                    <a:pt x="0" y="302313"/>
                  </a:moveTo>
                  <a:cubicBezTo>
                    <a:pt x="0" y="135350"/>
                    <a:pt x="135350" y="0"/>
                    <a:pt x="302313" y="0"/>
                  </a:cubicBezTo>
                  <a:lnTo>
                    <a:pt x="1892247" y="0"/>
                  </a:lnTo>
                  <a:cubicBezTo>
                    <a:pt x="2059210" y="0"/>
                    <a:pt x="2194560" y="135350"/>
                    <a:pt x="2194560" y="302313"/>
                  </a:cubicBezTo>
                  <a:lnTo>
                    <a:pt x="2194560" y="1511529"/>
                  </a:lnTo>
                  <a:cubicBezTo>
                    <a:pt x="2194560" y="1678492"/>
                    <a:pt x="2059210" y="1813842"/>
                    <a:pt x="1892247" y="1813842"/>
                  </a:cubicBezTo>
                  <a:lnTo>
                    <a:pt x="302313" y="1813842"/>
                  </a:lnTo>
                  <a:cubicBezTo>
                    <a:pt x="135350" y="1813842"/>
                    <a:pt x="0" y="1678492"/>
                    <a:pt x="0" y="1511529"/>
                  </a:cubicBezTo>
                  <a:lnTo>
                    <a:pt x="0" y="3023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7124" tIns="122834" rIns="157124" bIns="122834" numCol="1" spcCol="1270" anchor="ctr" anchorCtr="0">
              <a:noAutofit/>
            </a:bodyPr>
            <a:lstStyle/>
            <a:p>
              <a:pPr lvl="0" algn="ctr" defTabSz="800100">
                <a:lnSpc>
                  <a:spcPct val="90000"/>
                </a:lnSpc>
                <a:spcBef>
                  <a:spcPct val="0"/>
                </a:spcBef>
                <a:spcAft>
                  <a:spcPct val="35000"/>
                </a:spcAft>
              </a:pPr>
              <a:r>
                <a:rPr lang="en-US" sz="1800" kern="1200" dirty="0" smtClean="0">
                  <a:latin typeface="+mj-lt"/>
                </a:rPr>
                <a:t>Improved benefits for WI</a:t>
              </a:r>
              <a:r>
                <a:rPr lang="en-US" sz="1800" kern="1200" baseline="0" dirty="0" smtClean="0">
                  <a:latin typeface="+mj-lt"/>
                </a:rPr>
                <a:t> CCC </a:t>
              </a:r>
              <a:r>
                <a:rPr lang="en-US" sz="1800" kern="1200" dirty="0" smtClean="0">
                  <a:latin typeface="+mj-lt"/>
                </a:rPr>
                <a:t>Plan Implementation</a:t>
              </a:r>
              <a:endParaRPr lang="en-US" sz="1800" kern="1200" dirty="0">
                <a:latin typeface="+mj-lt"/>
              </a:endParaRPr>
            </a:p>
          </p:txBody>
        </p:sp>
      </p:grpSp>
      <p:sp>
        <p:nvSpPr>
          <p:cNvPr id="4" name="Slide Number Placeholder 3"/>
          <p:cNvSpPr>
            <a:spLocks noGrp="1"/>
          </p:cNvSpPr>
          <p:nvPr>
            <p:ph type="sldNum" sz="quarter" idx="4"/>
          </p:nvPr>
        </p:nvSpPr>
        <p:spPr/>
        <p:txBody>
          <a:bodyPr/>
          <a:lstStyle/>
          <a:p>
            <a:pPr marL="119063" indent="-119063"/>
            <a:fld id="{1A19E10A-D138-4264-B295-E7CCEA69A802}" type="slidenum">
              <a:rPr lang="en-US" smtClean="0"/>
              <a:pPr marL="119063" indent="-119063"/>
              <a:t>20</a:t>
            </a:fld>
            <a:endParaRPr lang="en-US" dirty="0"/>
          </a:p>
        </p:txBody>
      </p:sp>
      <p:grpSp>
        <p:nvGrpSpPr>
          <p:cNvPr id="7" name="Group 6"/>
          <p:cNvGrpSpPr/>
          <p:nvPr/>
        </p:nvGrpSpPr>
        <p:grpSpPr>
          <a:xfrm>
            <a:off x="5955944" y="1599735"/>
            <a:ext cx="2426056" cy="3810000"/>
            <a:chOff x="0" y="465"/>
            <a:chExt cx="2194560" cy="1813842"/>
          </a:xfrm>
        </p:grpSpPr>
        <p:sp>
          <p:nvSpPr>
            <p:cNvPr id="8" name="Rounded Rectangle 7"/>
            <p:cNvSpPr/>
            <p:nvPr/>
          </p:nvSpPr>
          <p:spPr>
            <a:xfrm>
              <a:off x="0" y="465"/>
              <a:ext cx="2194560" cy="181384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ounded Rectangle 4"/>
            <p:cNvSpPr/>
            <p:nvPr/>
          </p:nvSpPr>
          <p:spPr>
            <a:xfrm>
              <a:off x="88544" y="89009"/>
              <a:ext cx="2017472" cy="16367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34290" rIns="68580" bIns="34290" numCol="1" spcCol="1270" anchor="ctr" anchorCtr="0">
              <a:noAutofit/>
            </a:bodyPr>
            <a:lstStyle/>
            <a:p>
              <a:pPr fontAlgn="ctr"/>
              <a:r>
                <a:rPr lang="en-US" sz="2000" dirty="0"/>
                <a:t>Engaged diverse partners ready </a:t>
              </a:r>
            </a:p>
            <a:p>
              <a:pPr fontAlgn="ctr"/>
              <a:r>
                <a:rPr lang="en-US" sz="2000" dirty="0"/>
                <a:t>t</a:t>
              </a:r>
              <a:r>
                <a:rPr lang="en-US" sz="2000" dirty="0" smtClean="0"/>
                <a:t>o </a:t>
              </a:r>
              <a:r>
                <a:rPr lang="en-US" sz="2000" dirty="0"/>
                <a:t>implement and promote a statewide comprehensive approach to cancer control!</a:t>
              </a:r>
            </a:p>
          </p:txBody>
        </p:sp>
      </p:grpSp>
      <p:grpSp>
        <p:nvGrpSpPr>
          <p:cNvPr id="25" name="Group 24"/>
          <p:cNvGrpSpPr/>
          <p:nvPr/>
        </p:nvGrpSpPr>
        <p:grpSpPr>
          <a:xfrm>
            <a:off x="2651759" y="2186337"/>
            <a:ext cx="3291840" cy="2628294"/>
            <a:chOff x="2651759" y="2186337"/>
            <a:chExt cx="3291840" cy="2628294"/>
          </a:xfrm>
        </p:grpSpPr>
        <p:sp>
          <p:nvSpPr>
            <p:cNvPr id="20" name="Right Arrow 19"/>
            <p:cNvSpPr/>
            <p:nvPr/>
          </p:nvSpPr>
          <p:spPr>
            <a:xfrm flipV="1">
              <a:off x="2651759" y="2186337"/>
              <a:ext cx="3291840" cy="642499"/>
            </a:xfrm>
            <a:prstGeom prst="rightArrow">
              <a:avLst>
                <a:gd name="adj1" fmla="val 75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2" name="Right Arrow 21"/>
            <p:cNvSpPr/>
            <p:nvPr/>
          </p:nvSpPr>
          <p:spPr>
            <a:xfrm>
              <a:off x="2651759" y="4190996"/>
              <a:ext cx="3291840" cy="623635"/>
            </a:xfrm>
            <a:prstGeom prst="rightArrow">
              <a:avLst>
                <a:gd name="adj1" fmla="val 75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TextBox 12"/>
            <p:cNvSpPr txBox="1"/>
            <p:nvPr/>
          </p:nvSpPr>
          <p:spPr>
            <a:xfrm>
              <a:off x="2819400" y="2828835"/>
              <a:ext cx="3048000" cy="1200329"/>
            </a:xfrm>
            <a:prstGeom prst="rect">
              <a:avLst/>
            </a:prstGeom>
            <a:noFill/>
          </p:spPr>
          <p:txBody>
            <a:bodyPr wrap="square" rtlCol="0">
              <a:spAutoFit/>
            </a:bodyPr>
            <a:lstStyle/>
            <a:p>
              <a:pPr algn="ctr"/>
              <a:r>
                <a:rPr lang="en-US" sz="2400" b="1" dirty="0"/>
                <a:t>By 2017, the Wisconsin Cancer Council will have</a:t>
              </a:r>
            </a:p>
          </p:txBody>
        </p:sp>
      </p:grpSp>
      <p:sp>
        <p:nvSpPr>
          <p:cNvPr id="28" name="Rounded Rectangle 4"/>
          <p:cNvSpPr/>
          <p:nvPr/>
        </p:nvSpPr>
        <p:spPr>
          <a:xfrm>
            <a:off x="5993396" y="5559391"/>
            <a:ext cx="2351152" cy="3021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34290" rIns="68580" bIns="34290" numCol="1" spcCol="1270" anchor="ctr" anchorCtr="0">
            <a:noAutofit/>
          </a:bodyPr>
          <a:lstStyle/>
          <a:p>
            <a:pPr fontAlgn="ctr"/>
            <a:r>
              <a:rPr lang="en-US" sz="2000" dirty="0" smtClean="0"/>
              <a:t> </a:t>
            </a:r>
            <a:endParaRPr lang="en-US" sz="2000" dirty="0"/>
          </a:p>
        </p:txBody>
      </p:sp>
      <p:grpSp>
        <p:nvGrpSpPr>
          <p:cNvPr id="29" name="Group 28"/>
          <p:cNvGrpSpPr/>
          <p:nvPr/>
        </p:nvGrpSpPr>
        <p:grpSpPr>
          <a:xfrm>
            <a:off x="457200" y="5443334"/>
            <a:ext cx="7826915" cy="486695"/>
            <a:chOff x="0" y="465"/>
            <a:chExt cx="2194560" cy="1813842"/>
          </a:xfrm>
        </p:grpSpPr>
        <p:sp>
          <p:nvSpPr>
            <p:cNvPr id="30" name="Rounded Rectangle 29"/>
            <p:cNvSpPr/>
            <p:nvPr/>
          </p:nvSpPr>
          <p:spPr>
            <a:xfrm>
              <a:off x="0" y="465"/>
              <a:ext cx="2194560" cy="181384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Rounded Rectangle 4"/>
            <p:cNvSpPr/>
            <p:nvPr/>
          </p:nvSpPr>
          <p:spPr>
            <a:xfrm>
              <a:off x="88544" y="89009"/>
              <a:ext cx="2017472" cy="16367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34290" rIns="68580" bIns="34290" numCol="1" spcCol="1270" anchor="ctr" anchorCtr="0">
              <a:noAutofit/>
            </a:bodyPr>
            <a:lstStyle/>
            <a:p>
              <a:pPr algn="ctr" fontAlgn="ctr"/>
              <a:r>
                <a:rPr lang="en-US" sz="2000" dirty="0" smtClean="0"/>
                <a:t>Enhanced WI Cancer Council Structure</a:t>
              </a:r>
              <a:endParaRPr lang="en-US" sz="2000" dirty="0"/>
            </a:p>
          </p:txBody>
        </p:sp>
      </p:grpSp>
    </p:spTree>
    <p:extLst>
      <p:ext uri="{BB962C8B-B14F-4D97-AF65-F5344CB8AC3E}">
        <p14:creationId xmlns:p14="http://schemas.microsoft.com/office/powerpoint/2010/main" val="465750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2000" fill="hold"/>
                                        <p:tgtEl>
                                          <p:spTgt spid="25"/>
                                        </p:tgtEl>
                                        <p:attrNameLst>
                                          <p:attrName>ppt_x</p:attrName>
                                        </p:attrNameLst>
                                      </p:cBhvr>
                                      <p:tavLst>
                                        <p:tav tm="0">
                                          <p:val>
                                            <p:strVal val="0-#ppt_w/2"/>
                                          </p:val>
                                        </p:tav>
                                        <p:tav tm="100000">
                                          <p:val>
                                            <p:strVal val="#ppt_x"/>
                                          </p:val>
                                        </p:tav>
                                      </p:tavLst>
                                    </p:anim>
                                    <p:anim calcmode="lin" valueType="num">
                                      <p:cBhvr additive="base">
                                        <p:cTn id="8" dur="20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2000" fill="hold"/>
                                        <p:tgtEl>
                                          <p:spTgt spid="7"/>
                                        </p:tgtEl>
                                        <p:attrNameLst>
                                          <p:attrName>ppt_x</p:attrName>
                                        </p:attrNameLst>
                                      </p:cBhvr>
                                      <p:tavLst>
                                        <p:tav tm="0">
                                          <p:val>
                                            <p:strVal val="#ppt_x"/>
                                          </p:val>
                                        </p:tav>
                                        <p:tav tm="100000">
                                          <p:val>
                                            <p:strVal val="#ppt_x"/>
                                          </p:val>
                                        </p:tav>
                                      </p:tavLst>
                                    </p:anim>
                                    <p:anim calcmode="lin" valueType="num">
                                      <p:cBhvr additive="base">
                                        <p:cTn id="14" dur="20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3947"/>
            <a:ext cx="6477000" cy="2134053"/>
          </a:xfrm>
        </p:spPr>
        <p:txBody>
          <a:bodyPr>
            <a:normAutofit/>
          </a:bodyPr>
          <a:lstStyle/>
          <a:p>
            <a:pPr algn="l"/>
            <a:r>
              <a:rPr lang="en-US" sz="4800" dirty="0" smtClean="0"/>
              <a:t>Questions?</a:t>
            </a:r>
            <a:endParaRPr lang="en-US" sz="4800" dirty="0"/>
          </a:p>
        </p:txBody>
      </p:sp>
      <p:sp>
        <p:nvSpPr>
          <p:cNvPr id="4" name="Subtitle 3"/>
          <p:cNvSpPr>
            <a:spLocks noGrp="1"/>
          </p:cNvSpPr>
          <p:nvPr>
            <p:ph type="subTitle" idx="1"/>
          </p:nvPr>
        </p:nvSpPr>
        <p:spPr>
          <a:xfrm>
            <a:off x="1371600" y="3352800"/>
            <a:ext cx="6400800" cy="2286000"/>
          </a:xfrm>
        </p:spPr>
        <p:txBody>
          <a:bodyPr>
            <a:normAutofit fontScale="92500" lnSpcReduction="20000"/>
          </a:bodyPr>
          <a:lstStyle/>
          <a:p>
            <a:r>
              <a:rPr lang="en-US" sz="3600" b="1" dirty="0" smtClean="0"/>
              <a:t>Amy Conlon, MPH</a:t>
            </a:r>
          </a:p>
          <a:p>
            <a:r>
              <a:rPr lang="en-US" sz="3600" b="1" dirty="0" smtClean="0"/>
              <a:t>WI CCC Program Director</a:t>
            </a:r>
          </a:p>
          <a:p>
            <a:r>
              <a:rPr lang="en-US" dirty="0" smtClean="0"/>
              <a:t/>
            </a:r>
            <a:br>
              <a:rPr lang="en-US" dirty="0" smtClean="0"/>
            </a:br>
            <a:r>
              <a:rPr lang="en-US" u="sng" dirty="0" smtClean="0"/>
              <a:t>ajconlon@uwcarbone.wisc.edu</a:t>
            </a:r>
          </a:p>
          <a:p>
            <a:r>
              <a:rPr lang="en-US" dirty="0" smtClean="0"/>
              <a:t>608-265-9322</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78700" y="914854"/>
            <a:ext cx="1371600" cy="1436914"/>
          </a:xfrm>
          <a:prstGeom prst="rect">
            <a:avLst/>
          </a:prstGeom>
        </p:spPr>
      </p:pic>
      <p:sp>
        <p:nvSpPr>
          <p:cNvPr id="3" name="TextBox 2"/>
          <p:cNvSpPr txBox="1"/>
          <p:nvPr/>
        </p:nvSpPr>
        <p:spPr>
          <a:xfrm>
            <a:off x="-12700" y="6182632"/>
            <a:ext cx="9144000" cy="369332"/>
          </a:xfrm>
          <a:prstGeom prst="rect">
            <a:avLst/>
          </a:prstGeom>
          <a:noFill/>
        </p:spPr>
        <p:txBody>
          <a:bodyPr wrap="square" rtlCol="0">
            <a:spAutoFit/>
          </a:bodyPr>
          <a:lstStyle/>
          <a:p>
            <a:pPr algn="ctr"/>
            <a:r>
              <a:rPr lang="en-US" b="1" dirty="0" smtClean="0">
                <a:solidFill>
                  <a:srgbClr val="00A261"/>
                </a:solidFill>
              </a:rPr>
              <a:t>Milwaukee 	  Madison 	  De Pere	 Eau Claire 	  La Crosse</a:t>
            </a:r>
            <a:endParaRPr lang="en-US" b="1" dirty="0">
              <a:solidFill>
                <a:srgbClr val="00A261"/>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6400" y="6180735"/>
            <a:ext cx="376609" cy="371229"/>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70274" y="6192816"/>
            <a:ext cx="376609" cy="371229"/>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64149" y="6192816"/>
            <a:ext cx="376609" cy="371229"/>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2799" y="6204897"/>
            <a:ext cx="376609" cy="371229"/>
          </a:xfrm>
          <a:prstGeom prst="rect">
            <a:avLst/>
          </a:prstGeom>
        </p:spPr>
      </p:pic>
    </p:spTree>
    <p:extLst>
      <p:ext uri="{BB962C8B-B14F-4D97-AF65-F5344CB8AC3E}">
        <p14:creationId xmlns:p14="http://schemas.microsoft.com/office/powerpoint/2010/main" val="3162656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29930"/>
          </a:xfrm>
        </p:spPr>
        <p:txBody>
          <a:bodyPr>
            <a:normAutofit fontScale="90000"/>
          </a:bodyPr>
          <a:lstStyle/>
          <a:p>
            <a:r>
              <a:rPr lang="en-US" dirty="0" smtClean="0"/>
              <a:t>CCC: A National Movement </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1377" y="1156902"/>
            <a:ext cx="1539682" cy="923809"/>
          </a:xfrm>
        </p:spPr>
      </p:pic>
      <p:sp>
        <p:nvSpPr>
          <p:cNvPr id="2" name="Slide Number Placeholder 1"/>
          <p:cNvSpPr>
            <a:spLocks noGrp="1"/>
          </p:cNvSpPr>
          <p:nvPr>
            <p:ph type="sldNum" sz="quarter" idx="4"/>
          </p:nvPr>
        </p:nvSpPr>
        <p:spPr/>
        <p:txBody>
          <a:bodyPr/>
          <a:lstStyle/>
          <a:p>
            <a:fld id="{1A19E10A-D138-4264-B295-E7CCEA69A802}" type="slidenum">
              <a:rPr lang="en-US" smtClean="0"/>
              <a:pPr/>
              <a:t>3</a:t>
            </a:fld>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2100" y="2182576"/>
            <a:ext cx="1318591" cy="1354552"/>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54056" y="1139840"/>
            <a:ext cx="2095240" cy="923811"/>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76091" y="2180864"/>
            <a:ext cx="1808636" cy="616580"/>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313514" y="1089458"/>
            <a:ext cx="1992530" cy="923810"/>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507426" y="2182576"/>
            <a:ext cx="1632318" cy="1194560"/>
          </a:xfrm>
          <a:prstGeom prst="rect">
            <a:avLst/>
          </a:prstGeom>
        </p:spPr>
      </p:pic>
      <p:pic>
        <p:nvPicPr>
          <p:cNvPr id="11" name="Pictur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2057" y="3613475"/>
            <a:ext cx="2095238" cy="1276190"/>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344566" y="3123163"/>
            <a:ext cx="1448114" cy="1191403"/>
          </a:xfrm>
          <a:prstGeom prst="rect">
            <a:avLst/>
          </a:prstGeom>
        </p:spPr>
      </p:pic>
      <p:pic>
        <p:nvPicPr>
          <p:cNvPr id="13" name="Picture 1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63354" y="3380050"/>
            <a:ext cx="2137772" cy="913412"/>
          </a:xfrm>
          <a:prstGeom prst="rect">
            <a:avLst/>
          </a:prstGeom>
        </p:spPr>
      </p:pic>
      <p:pic>
        <p:nvPicPr>
          <p:cNvPr id="14" name="Picture 13"/>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637282" y="1341710"/>
            <a:ext cx="2049518" cy="568275"/>
          </a:xfrm>
          <a:prstGeom prst="rect">
            <a:avLst/>
          </a:prstGeom>
        </p:spPr>
      </p:pic>
      <p:pic>
        <p:nvPicPr>
          <p:cNvPr id="15" name="Picture 1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248400" y="2153807"/>
            <a:ext cx="2649619" cy="517880"/>
          </a:xfrm>
          <a:prstGeom prst="rect">
            <a:avLst/>
          </a:prstGeom>
        </p:spPr>
      </p:pic>
      <p:pic>
        <p:nvPicPr>
          <p:cNvPr id="16" name="Picture 15"/>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95240" y="5093394"/>
            <a:ext cx="1975089" cy="529683"/>
          </a:xfrm>
          <a:prstGeom prst="rect">
            <a:avLst/>
          </a:prstGeom>
        </p:spPr>
      </p:pic>
      <p:pic>
        <p:nvPicPr>
          <p:cNvPr id="17" name="Picture 16"/>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7071800" y="2770106"/>
            <a:ext cx="1921531" cy="1214059"/>
          </a:xfrm>
          <a:prstGeom prst="rect">
            <a:avLst/>
          </a:prstGeom>
        </p:spPr>
      </p:pic>
      <p:pic>
        <p:nvPicPr>
          <p:cNvPr id="18" name="Picture 17"/>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6813663" y="3914577"/>
            <a:ext cx="1873137" cy="757769"/>
          </a:xfrm>
          <a:prstGeom prst="rect">
            <a:avLst/>
          </a:prstGeom>
        </p:spPr>
      </p:pic>
      <p:pic>
        <p:nvPicPr>
          <p:cNvPr id="19" name="Picture 18"/>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4256494" y="4829510"/>
            <a:ext cx="2005415" cy="884206"/>
          </a:xfrm>
          <a:prstGeom prst="rect">
            <a:avLst/>
          </a:prstGeom>
        </p:spPr>
      </p:pic>
      <p:pic>
        <p:nvPicPr>
          <p:cNvPr id="20" name="Picture 19"/>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4204858" y="4391881"/>
            <a:ext cx="2237453" cy="376299"/>
          </a:xfrm>
          <a:prstGeom prst="rect">
            <a:avLst/>
          </a:prstGeom>
        </p:spPr>
      </p:pic>
      <p:pic>
        <p:nvPicPr>
          <p:cNvPr id="21" name="Picture 20"/>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2326044" y="4548340"/>
            <a:ext cx="1708730" cy="1157276"/>
          </a:xfrm>
          <a:prstGeom prst="rect">
            <a:avLst/>
          </a:prstGeom>
        </p:spPr>
      </p:pic>
      <p:pic>
        <p:nvPicPr>
          <p:cNvPr id="22" name="Picture 21"/>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7022983" y="4829510"/>
            <a:ext cx="1278114" cy="976015"/>
          </a:xfrm>
          <a:prstGeom prst="rect">
            <a:avLst/>
          </a:prstGeom>
        </p:spPr>
      </p:pic>
    </p:spTree>
    <p:extLst>
      <p:ext uri="{BB962C8B-B14F-4D97-AF65-F5344CB8AC3E}">
        <p14:creationId xmlns:p14="http://schemas.microsoft.com/office/powerpoint/2010/main" val="2235749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History </a:t>
            </a:r>
            <a:r>
              <a:rPr lang="en-US" sz="3100" b="0" i="1" dirty="0" smtClean="0"/>
              <a:t>(abridged) </a:t>
            </a:r>
            <a:r>
              <a:rPr lang="en-US" dirty="0" smtClean="0"/>
              <a:t>of CCC in </a:t>
            </a:r>
            <a:r>
              <a:rPr lang="en-US" dirty="0"/>
              <a:t>Wisconsin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46169637"/>
              </p:ext>
            </p:extLst>
          </p:nvPr>
        </p:nvGraphicFramePr>
        <p:xfrm>
          <a:off x="502920" y="1411951"/>
          <a:ext cx="8229600" cy="4480560"/>
        </p:xfrm>
        <a:graphic>
          <a:graphicData uri="http://schemas.openxmlformats.org/drawingml/2006/table">
            <a:tbl>
              <a:tblPr firstRow="1" bandRow="1">
                <a:tableStyleId>{3B4B98B0-60AC-42C2-AFA5-B58CD77FA1E5}</a:tableStyleId>
              </a:tblPr>
              <a:tblGrid>
                <a:gridCol w="990600">
                  <a:extLst>
                    <a:ext uri="{9D8B030D-6E8A-4147-A177-3AD203B41FA5}">
                      <a16:colId xmlns:a16="http://schemas.microsoft.com/office/drawing/2014/main" val="3952703309"/>
                    </a:ext>
                  </a:extLst>
                </a:gridCol>
                <a:gridCol w="7239000">
                  <a:extLst>
                    <a:ext uri="{9D8B030D-6E8A-4147-A177-3AD203B41FA5}">
                      <a16:colId xmlns:a16="http://schemas.microsoft.com/office/drawing/2014/main" val="3764195077"/>
                    </a:ext>
                  </a:extLst>
                </a:gridCol>
              </a:tblGrid>
              <a:tr h="218440">
                <a:tc>
                  <a:txBody>
                    <a:bodyPr/>
                    <a:lstStyle/>
                    <a:p>
                      <a:endParaRPr lang="en-US" dirty="0"/>
                    </a:p>
                  </a:txBody>
                  <a:tcPr/>
                </a:tc>
                <a:tc>
                  <a:txBody>
                    <a:bodyPr/>
                    <a:lstStyle/>
                    <a:p>
                      <a:endParaRPr lang="en-US"/>
                    </a:p>
                  </a:txBody>
                  <a:tcPr/>
                </a:tc>
                <a:extLst>
                  <a:ext uri="{0D108BD9-81ED-4DB2-BD59-A6C34878D82A}">
                    <a16:rowId xmlns:a16="http://schemas.microsoft.com/office/drawing/2014/main" val="785772537"/>
                  </a:ext>
                </a:extLst>
              </a:tr>
              <a:tr h="370840">
                <a:tc>
                  <a:txBody>
                    <a:bodyPr/>
                    <a:lstStyle/>
                    <a:p>
                      <a:r>
                        <a:rPr lang="en-US" sz="2000" dirty="0" smtClean="0"/>
                        <a:t>1998</a:t>
                      </a:r>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CDC established National CCC Program, providing funding and TA to state, territories and tribes.</a:t>
                      </a:r>
                    </a:p>
                    <a:p>
                      <a:endParaRPr lang="en-US" sz="2000" dirty="0"/>
                    </a:p>
                  </a:txBody>
                  <a:tcPr/>
                </a:tc>
                <a:extLst>
                  <a:ext uri="{0D108BD9-81ED-4DB2-BD59-A6C34878D82A}">
                    <a16:rowId xmlns:a16="http://schemas.microsoft.com/office/drawing/2014/main" val="1139671835"/>
                  </a:ext>
                </a:extLst>
              </a:tr>
              <a:tr h="370840">
                <a:tc>
                  <a:txBody>
                    <a:bodyPr/>
                    <a:lstStyle/>
                    <a:p>
                      <a:r>
                        <a:rPr lang="en-US" sz="2000" dirty="0" smtClean="0"/>
                        <a:t>2002</a:t>
                      </a:r>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Wisconsin receives planning funding to establish its 1st Comprehensive</a:t>
                      </a:r>
                      <a:r>
                        <a:rPr lang="en-US" sz="2000" baseline="0" dirty="0" smtClean="0"/>
                        <a:t> Cancer Control P</a:t>
                      </a:r>
                      <a:r>
                        <a:rPr lang="en-US" sz="2000" dirty="0" smtClean="0"/>
                        <a:t>lan.</a:t>
                      </a:r>
                    </a:p>
                    <a:p>
                      <a:endParaRPr lang="en-US" sz="2000" dirty="0"/>
                    </a:p>
                  </a:txBody>
                  <a:tcPr/>
                </a:tc>
                <a:extLst>
                  <a:ext uri="{0D108BD9-81ED-4DB2-BD59-A6C34878D82A}">
                    <a16:rowId xmlns:a16="http://schemas.microsoft.com/office/drawing/2014/main" val="1504789072"/>
                  </a:ext>
                </a:extLst>
              </a:tr>
              <a:tr h="370840">
                <a:tc>
                  <a:txBody>
                    <a:bodyPr/>
                    <a:lstStyle/>
                    <a:p>
                      <a:r>
                        <a:rPr lang="en-US" sz="2000" dirty="0" smtClean="0"/>
                        <a:t>2005</a:t>
                      </a:r>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The WI Cancer Council and its partners develops the first WI Comprehensive Cancer Plan.</a:t>
                      </a:r>
                    </a:p>
                    <a:p>
                      <a:endParaRPr lang="en-US" sz="2000" dirty="0"/>
                    </a:p>
                  </a:txBody>
                  <a:tcPr/>
                </a:tc>
                <a:extLst>
                  <a:ext uri="{0D108BD9-81ED-4DB2-BD59-A6C34878D82A}">
                    <a16:rowId xmlns:a16="http://schemas.microsoft.com/office/drawing/2014/main" val="1384765143"/>
                  </a:ext>
                </a:extLst>
              </a:tr>
              <a:tr h="370840">
                <a:tc>
                  <a:txBody>
                    <a:bodyPr/>
                    <a:lstStyle/>
                    <a:p>
                      <a:r>
                        <a:rPr lang="en-US" sz="2000" dirty="0" smtClean="0"/>
                        <a:t>2010</a:t>
                      </a:r>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2</a:t>
                      </a:r>
                      <a:r>
                        <a:rPr lang="en-US" sz="2000" baseline="30000" dirty="0" smtClean="0"/>
                        <a:t>nd</a:t>
                      </a:r>
                      <a:r>
                        <a:rPr lang="en-US" sz="2000" dirty="0" smtClean="0"/>
                        <a:t> WI CCC Plan</a:t>
                      </a:r>
                      <a:r>
                        <a:rPr lang="en-US" sz="2000" baseline="0" dirty="0" smtClean="0"/>
                        <a:t> (WI CCC Plan 2010-2015)</a:t>
                      </a:r>
                      <a:endParaRPr lang="en-US" sz="2000" dirty="0" smtClean="0"/>
                    </a:p>
                    <a:p>
                      <a:endParaRPr lang="en-US" sz="2000" dirty="0"/>
                    </a:p>
                  </a:txBody>
                  <a:tcPr/>
                </a:tc>
                <a:extLst>
                  <a:ext uri="{0D108BD9-81ED-4DB2-BD59-A6C34878D82A}">
                    <a16:rowId xmlns:a16="http://schemas.microsoft.com/office/drawing/2014/main" val="751649903"/>
                  </a:ext>
                </a:extLst>
              </a:tr>
              <a:tr h="370840">
                <a:tc>
                  <a:txBody>
                    <a:bodyPr/>
                    <a:lstStyle/>
                    <a:p>
                      <a:r>
                        <a:rPr lang="en-US" sz="2000" dirty="0" smtClean="0"/>
                        <a:t>2015</a:t>
                      </a:r>
                      <a:endParaRPr lang="en-US" sz="2000" dirty="0"/>
                    </a:p>
                  </a:txBody>
                  <a:tcPr/>
                </a:tc>
                <a:tc>
                  <a:txBody>
                    <a:bodyPr/>
                    <a:lstStyle/>
                    <a:p>
                      <a:r>
                        <a:rPr lang="en-US" sz="2000" dirty="0" smtClean="0"/>
                        <a:t>3</a:t>
                      </a:r>
                      <a:r>
                        <a:rPr lang="en-US" sz="2000" baseline="30000" dirty="0" smtClean="0"/>
                        <a:t>rd</a:t>
                      </a:r>
                      <a:r>
                        <a:rPr lang="en-US" sz="2000" dirty="0" smtClean="0"/>
                        <a:t> WI CCC Plan (WI CCC Plan 2015-2020)</a:t>
                      </a:r>
                      <a:endParaRPr lang="en-US" sz="2000" dirty="0"/>
                    </a:p>
                  </a:txBody>
                  <a:tcPr/>
                </a:tc>
                <a:extLst>
                  <a:ext uri="{0D108BD9-81ED-4DB2-BD59-A6C34878D82A}">
                    <a16:rowId xmlns:a16="http://schemas.microsoft.com/office/drawing/2014/main" val="3516516483"/>
                  </a:ext>
                </a:extLst>
              </a:tr>
            </a:tbl>
          </a:graphicData>
        </a:graphic>
      </p:graphicFrame>
      <p:sp>
        <p:nvSpPr>
          <p:cNvPr id="4" name="Slide Number Placeholder 3"/>
          <p:cNvSpPr>
            <a:spLocks noGrp="1"/>
          </p:cNvSpPr>
          <p:nvPr>
            <p:ph type="sldNum" sz="quarter" idx="4"/>
          </p:nvPr>
        </p:nvSpPr>
        <p:spPr/>
        <p:txBody>
          <a:bodyPr/>
          <a:lstStyle/>
          <a:p>
            <a:pPr marL="119063" indent="-119063"/>
            <a:fld id="{1A19E10A-D138-4264-B295-E7CCEA69A802}" type="slidenum">
              <a:rPr lang="en-US" smtClean="0"/>
              <a:pPr marL="119063" indent="-119063"/>
              <a:t>4</a:t>
            </a:fld>
            <a:endParaRPr lang="en-US" dirty="0"/>
          </a:p>
        </p:txBody>
      </p:sp>
    </p:spTree>
    <p:extLst>
      <p:ext uri="{BB962C8B-B14F-4D97-AF65-F5344CB8AC3E}">
        <p14:creationId xmlns:p14="http://schemas.microsoft.com/office/powerpoint/2010/main" val="157057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700" dirty="0" smtClean="0"/>
              <a:t>Comprehensive Cancer Control Framework</a:t>
            </a:r>
            <a:endParaRPr lang="en-US" sz="3700"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2978812980"/>
              </p:ext>
            </p:extLst>
          </p:nvPr>
        </p:nvGraphicFramePr>
        <p:xfrm>
          <a:off x="304800" y="1535113"/>
          <a:ext cx="4040188" cy="4591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 Placeholder 6"/>
          <p:cNvSpPr>
            <a:spLocks noGrp="1"/>
          </p:cNvSpPr>
          <p:nvPr>
            <p:ph type="body" sz="quarter" idx="3"/>
          </p:nvPr>
        </p:nvSpPr>
        <p:spPr>
          <a:xfrm>
            <a:off x="5868987" y="1338951"/>
            <a:ext cx="2209800" cy="639762"/>
          </a:xfrm>
        </p:spPr>
        <p:txBody>
          <a:bodyPr/>
          <a:lstStyle/>
          <a:p>
            <a:r>
              <a:rPr lang="en-US" dirty="0" smtClean="0"/>
              <a:t>In Wisconsin:</a:t>
            </a:r>
            <a:endParaRPr lang="en-US" dirty="0"/>
          </a:p>
        </p:txBody>
      </p:sp>
      <p:sp>
        <p:nvSpPr>
          <p:cNvPr id="5" name="Slide Number Placeholder 4"/>
          <p:cNvSpPr>
            <a:spLocks noGrp="1"/>
          </p:cNvSpPr>
          <p:nvPr>
            <p:ph type="sldNum" sz="quarter" idx="12"/>
          </p:nvPr>
        </p:nvSpPr>
        <p:spPr/>
        <p:txBody>
          <a:bodyPr/>
          <a:lstStyle/>
          <a:p>
            <a:pPr marL="119063" indent="-119063"/>
            <a:fld id="{1A19E10A-D138-4264-B295-E7CCEA69A802}" type="slidenum">
              <a:rPr lang="en-US" smtClean="0"/>
              <a:pPr marL="119063" indent="-119063"/>
              <a:t>5</a:t>
            </a:fld>
            <a:endParaRPr lang="en-US" dirty="0"/>
          </a:p>
        </p:txBody>
      </p:sp>
      <p:graphicFrame>
        <p:nvGraphicFramePr>
          <p:cNvPr id="9" name="Content Placeholder 5"/>
          <p:cNvGraphicFramePr>
            <a:graphicFrameLocks noGrp="1"/>
          </p:cNvGraphicFramePr>
          <p:nvPr>
            <p:ph sz="quarter" idx="4"/>
            <p:extLst>
              <p:ext uri="{D42A27DB-BD31-4B8C-83A1-F6EECF244321}">
                <p14:modId xmlns:p14="http://schemas.microsoft.com/office/powerpoint/2010/main" val="3982243617"/>
              </p:ext>
            </p:extLst>
          </p:nvPr>
        </p:nvGraphicFramePr>
        <p:xfrm>
          <a:off x="4690745" y="1535113"/>
          <a:ext cx="4041775" cy="459105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95157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D2311EA5-FAE8-4CDE-B507-36EC1553DA7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graphicEl>
                                              <a:dgm id="{D2311EA5-FAE8-4CDE-B507-36EC1553DA7A}"/>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graphicEl>
                                              <a:dgm id="{8B1104FE-41C7-4773-B03B-5362C14F0A4D}"/>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graphicEl>
                                              <a:dgm id="{36E00A25-31AE-4BFA-9322-5DE117E7DDFB}"/>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graphicEl>
                                              <a:dgm id="{8B1104FE-41C7-4773-B03B-5362C14F0A4D}"/>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graphicEl>
                                              <a:dgm id="{36E00A25-31AE-4BFA-9322-5DE117E7DDFB}"/>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graphicEl>
                                              <a:dgm id="{C44D6B2C-3C65-491C-95D9-F7E054288440}"/>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graphicEl>
                                              <a:dgm id="{38B68606-F018-4E3C-8C64-7C8AACFA20D6}"/>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graphicEl>
                                              <a:dgm id="{C44D6B2C-3C65-491C-95D9-F7E054288440}"/>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
                                            <p:graphicEl>
                                              <a:dgm id="{38B68606-F018-4E3C-8C64-7C8AACFA20D6}"/>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graphicEl>
                                              <a:dgm id="{D0FCDC96-1540-41E2-A219-B1C54B55CE9A}"/>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graphicEl>
                                              <a:dgm id="{49452197-9DDD-4274-B382-4A7F58954CD2}"/>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graphicEl>
                                              <a:dgm id="{8ACA9640-7568-4BD0-A47D-5B119F7081E4}"/>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9">
                                            <p:graphicEl>
                                              <a:dgm id="{D0FCDC96-1540-41E2-A219-B1C54B55CE9A}"/>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
                                            <p:graphicEl>
                                              <a:dgm id="{49452197-9DDD-4274-B382-4A7F58954CD2}"/>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
                                            <p:graphicEl>
                                              <a:dgm id="{8ACA9640-7568-4BD0-A47D-5B119F7081E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one"/>
        </p:bldSub>
      </p:bldGraphic>
      <p:bldP spid="7" grpId="0" build="p"/>
      <p:bldGraphic spid="9" grpId="0" uiExpand="1">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Comprehensive Cancer Control </a:t>
            </a:r>
            <a:br>
              <a:rPr lang="en-US" dirty="0" smtClean="0"/>
            </a:br>
            <a:r>
              <a:rPr lang="en-US" dirty="0" smtClean="0"/>
              <a:t>in Wisconsin</a:t>
            </a:r>
            <a:endParaRPr lang="en-US" dirty="0"/>
          </a:p>
        </p:txBody>
      </p:sp>
      <p:sp>
        <p:nvSpPr>
          <p:cNvPr id="4" name="Slide Number Placeholder 3"/>
          <p:cNvSpPr>
            <a:spLocks noGrp="1"/>
          </p:cNvSpPr>
          <p:nvPr>
            <p:ph type="sldNum" sz="quarter" idx="4"/>
          </p:nvPr>
        </p:nvSpPr>
        <p:spPr/>
        <p:txBody>
          <a:bodyPr/>
          <a:lstStyle/>
          <a:p>
            <a:pPr marL="119063" indent="-119063"/>
            <a:fld id="{1A19E10A-D138-4264-B295-E7CCEA69A802}" type="slidenum">
              <a:rPr lang="en-US" smtClean="0"/>
              <a:pPr marL="119063" indent="-119063"/>
              <a:t>6</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864" y="2038661"/>
            <a:ext cx="4611882" cy="4078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122274" y="3627850"/>
            <a:ext cx="3009331" cy="138499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en-US" sz="1400" b="1" dirty="0" smtClean="0"/>
              <a:t>WI CCC Program</a:t>
            </a:r>
          </a:p>
          <a:p>
            <a:r>
              <a:rPr lang="en-US" sz="1400" dirty="0"/>
              <a:t>T</a:t>
            </a:r>
            <a:r>
              <a:rPr lang="en-US" sz="1400" dirty="0" smtClean="0"/>
              <a:t>he</a:t>
            </a:r>
            <a:r>
              <a:rPr lang="en-US" sz="1400" dirty="0"/>
              <a:t> state's cancer prevention and control </a:t>
            </a:r>
            <a:r>
              <a:rPr lang="en-US" sz="1400" dirty="0" smtClean="0"/>
              <a:t>program that </a:t>
            </a:r>
            <a:r>
              <a:rPr lang="en-US" sz="1400" dirty="0" smtClean="0">
                <a:solidFill>
                  <a:schemeClr val="tx1"/>
                </a:solidFill>
              </a:rPr>
              <a:t>facilitates </a:t>
            </a:r>
            <a:r>
              <a:rPr lang="en-US" sz="1400" dirty="0" smtClean="0"/>
              <a:t>the </a:t>
            </a:r>
            <a:r>
              <a:rPr lang="en-US" sz="1400" dirty="0"/>
              <a:t>development, implementation and evaluation of the WI CCC Plan</a:t>
            </a:r>
            <a:r>
              <a:rPr lang="en-US" sz="1400" dirty="0" smtClean="0"/>
              <a:t>.</a:t>
            </a:r>
            <a:endParaRPr lang="en-US" sz="1400" dirty="0">
              <a:solidFill>
                <a:srgbClr val="FF0000"/>
              </a:solidFill>
            </a:endParaRPr>
          </a:p>
        </p:txBody>
      </p:sp>
      <p:sp>
        <p:nvSpPr>
          <p:cNvPr id="7" name="Rectangle 6"/>
          <p:cNvSpPr/>
          <p:nvPr/>
        </p:nvSpPr>
        <p:spPr>
          <a:xfrm>
            <a:off x="2917511" y="1676400"/>
            <a:ext cx="3806588" cy="954107"/>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en-US" sz="1400" b="1" dirty="0" smtClean="0"/>
              <a:t>WI Cancer Council</a:t>
            </a:r>
          </a:p>
          <a:p>
            <a:r>
              <a:rPr lang="en-US" sz="1400" dirty="0" smtClean="0"/>
              <a:t>Coalition </a:t>
            </a:r>
            <a:r>
              <a:rPr lang="en-US" sz="1400" dirty="0"/>
              <a:t>of organizations dedicated to the </a:t>
            </a:r>
            <a:r>
              <a:rPr lang="en-US" sz="1400" dirty="0" smtClean="0"/>
              <a:t>development, implementation and evaluation of </a:t>
            </a:r>
            <a:r>
              <a:rPr lang="en-US" sz="1400" dirty="0"/>
              <a:t>the </a:t>
            </a:r>
            <a:r>
              <a:rPr lang="en-US" sz="1400" dirty="0" smtClean="0"/>
              <a:t>WI CCC Plan.</a:t>
            </a:r>
          </a:p>
        </p:txBody>
      </p:sp>
      <p:sp>
        <p:nvSpPr>
          <p:cNvPr id="8" name="Rectangle 7"/>
          <p:cNvSpPr/>
          <p:nvPr/>
        </p:nvSpPr>
        <p:spPr>
          <a:xfrm>
            <a:off x="6400799" y="3735572"/>
            <a:ext cx="2608071" cy="138499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en-US" sz="1400" b="1" dirty="0"/>
              <a:t>WI CCC </a:t>
            </a:r>
            <a:r>
              <a:rPr lang="en-US" sz="1400" b="1" dirty="0" smtClean="0"/>
              <a:t>Plan 2015-2020</a:t>
            </a:r>
          </a:p>
          <a:p>
            <a:r>
              <a:rPr lang="en-US" sz="1400" dirty="0" smtClean="0"/>
              <a:t>Serves </a:t>
            </a:r>
            <a:r>
              <a:rPr lang="en-US" sz="1400" dirty="0"/>
              <a:t>as a common framework for action for all working on cancer prevention and control in Wisconsin.</a:t>
            </a:r>
          </a:p>
        </p:txBody>
      </p:sp>
    </p:spTree>
    <p:extLst>
      <p:ext uri="{BB962C8B-B14F-4D97-AF65-F5344CB8AC3E}">
        <p14:creationId xmlns:p14="http://schemas.microsoft.com/office/powerpoint/2010/main" val="2250769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1+#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 Comprehensive Cancer Control PLAN</a:t>
            </a:r>
            <a:endParaRPr lang="en-US" dirty="0"/>
          </a:p>
        </p:txBody>
      </p:sp>
      <p:sp>
        <p:nvSpPr>
          <p:cNvPr id="6" name="Content Placeholder 5"/>
          <p:cNvSpPr>
            <a:spLocks noGrp="1"/>
          </p:cNvSpPr>
          <p:nvPr>
            <p:ph sz="half" idx="2"/>
          </p:nvPr>
        </p:nvSpPr>
        <p:spPr>
          <a:xfrm>
            <a:off x="4267200" y="1600200"/>
            <a:ext cx="4648200" cy="4525963"/>
          </a:xfrm>
        </p:spPr>
        <p:txBody>
          <a:bodyPr>
            <a:normAutofit/>
          </a:bodyPr>
          <a:lstStyle/>
          <a:p>
            <a:r>
              <a:rPr lang="en-US" dirty="0"/>
              <a:t>C</a:t>
            </a:r>
            <a:r>
              <a:rPr lang="en-US" dirty="0" smtClean="0"/>
              <a:t>ommon </a:t>
            </a:r>
            <a:r>
              <a:rPr lang="en-US" dirty="0"/>
              <a:t>framework for action in cancer prevention and </a:t>
            </a:r>
            <a:r>
              <a:rPr lang="en-US" dirty="0" smtClean="0"/>
              <a:t>control</a:t>
            </a:r>
          </a:p>
          <a:p>
            <a:r>
              <a:rPr lang="en-US" dirty="0" smtClean="0"/>
              <a:t>Designed </a:t>
            </a:r>
            <a:r>
              <a:rPr lang="en-US" dirty="0"/>
              <a:t>to provide </a:t>
            </a:r>
            <a:r>
              <a:rPr lang="en-US" dirty="0" smtClean="0"/>
              <a:t>a vision </a:t>
            </a:r>
            <a:r>
              <a:rPr lang="en-US" dirty="0"/>
              <a:t>of what needs to be done and the resources needed to reduce the burden of cancer in Wisconsin.</a:t>
            </a:r>
          </a:p>
          <a:p>
            <a:endParaRPr lang="en-US" dirty="0"/>
          </a:p>
        </p:txBody>
      </p:sp>
      <p:sp>
        <p:nvSpPr>
          <p:cNvPr id="4" name="Slide Number Placeholder 3"/>
          <p:cNvSpPr>
            <a:spLocks noGrp="1"/>
          </p:cNvSpPr>
          <p:nvPr>
            <p:ph type="sldNum" sz="quarter" idx="4"/>
          </p:nvPr>
        </p:nvSpPr>
        <p:spPr/>
        <p:txBody>
          <a:bodyPr/>
          <a:lstStyle/>
          <a:p>
            <a:pPr marL="119063" indent="-119063"/>
            <a:fld id="{1A19E10A-D138-4264-B295-E7CCEA69A802}" type="slidenum">
              <a:rPr lang="en-US" smtClean="0"/>
              <a:pPr marL="119063" indent="-119063"/>
              <a:t>7</a:t>
            </a:fld>
            <a:endParaRPr lang="en-US" dirty="0"/>
          </a:p>
        </p:txBody>
      </p:sp>
      <p:pic>
        <p:nvPicPr>
          <p:cNvPr id="7"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31042" y="1381244"/>
            <a:ext cx="3511004" cy="452596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6700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stretch>
            <a:fillRect/>
          </a:stretch>
        </p:blipFill>
        <p:spPr>
          <a:xfrm>
            <a:off x="849086" y="274638"/>
            <a:ext cx="7837713" cy="5773465"/>
          </a:xfrm>
          <a:prstGeom prst="rect">
            <a:avLst/>
          </a:prstGeom>
        </p:spPr>
      </p:pic>
      <p:sp>
        <p:nvSpPr>
          <p:cNvPr id="4" name="Footer Placeholder 3"/>
          <p:cNvSpPr>
            <a:spLocks noGrp="1"/>
          </p:cNvSpPr>
          <p:nvPr>
            <p:ph type="ftr" sz="quarter" idx="4294967295"/>
          </p:nvPr>
        </p:nvSpPr>
        <p:spPr/>
        <p:txBody>
          <a:bodyPr/>
          <a:lstStyle/>
          <a:p>
            <a:endParaRPr lang="en-US" dirty="0">
              <a:solidFill>
                <a:prstClr val="white"/>
              </a:solidFill>
            </a:endParaRPr>
          </a:p>
        </p:txBody>
      </p:sp>
      <p:sp>
        <p:nvSpPr>
          <p:cNvPr id="5" name="Slide Number Placeholder 4"/>
          <p:cNvSpPr>
            <a:spLocks noGrp="1"/>
          </p:cNvSpPr>
          <p:nvPr>
            <p:ph type="sldNum" sz="quarter" idx="4"/>
          </p:nvPr>
        </p:nvSpPr>
        <p:spPr/>
        <p:txBody>
          <a:bodyPr/>
          <a:lstStyle/>
          <a:p>
            <a:pPr marL="89297" indent="-89297"/>
            <a:fld id="{1A19E10A-D138-4264-B295-E7CCEA69A802}" type="slidenum">
              <a:rPr lang="en-US" smtClean="0"/>
              <a:pPr marL="89297" indent="-89297"/>
              <a:t>8</a:t>
            </a:fld>
            <a:endParaRPr lang="en-US" dirty="0"/>
          </a:p>
        </p:txBody>
      </p:sp>
    </p:spTree>
    <p:extLst>
      <p:ext uri="{BB962C8B-B14F-4D97-AF65-F5344CB8AC3E}">
        <p14:creationId xmlns:p14="http://schemas.microsoft.com/office/powerpoint/2010/main" val="11033566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 CCC Plan – Cross Cutting Issues</a:t>
            </a:r>
            <a:endParaRPr lang="en-US" dirty="0"/>
          </a:p>
        </p:txBody>
      </p:sp>
      <p:pic>
        <p:nvPicPr>
          <p:cNvPr id="6" name="Content Placeholder 5"/>
          <p:cNvPicPr>
            <a:picLocks noGrp="1" noChangeAspect="1"/>
          </p:cNvPicPr>
          <p:nvPr>
            <p:ph idx="1"/>
          </p:nvPr>
        </p:nvPicPr>
        <p:blipFill>
          <a:blip r:embed="rId3"/>
          <a:stretch>
            <a:fillRect/>
          </a:stretch>
        </p:blipFill>
        <p:spPr>
          <a:xfrm>
            <a:off x="502920" y="1657785"/>
            <a:ext cx="8229600" cy="3914402"/>
          </a:xfrm>
          <a:prstGeom prst="rect">
            <a:avLst/>
          </a:prstGeom>
        </p:spPr>
      </p:pic>
      <p:sp>
        <p:nvSpPr>
          <p:cNvPr id="4" name="Footer Placeholder 3"/>
          <p:cNvSpPr>
            <a:spLocks noGrp="1"/>
          </p:cNvSpPr>
          <p:nvPr>
            <p:ph type="ftr" sz="quarter" idx="4294967295"/>
          </p:nvPr>
        </p:nvSpPr>
        <p:spPr/>
        <p:txBody>
          <a:bodyPr/>
          <a:lstStyle/>
          <a:p>
            <a:endParaRPr lang="en-US" dirty="0">
              <a:solidFill>
                <a:prstClr val="white"/>
              </a:solidFill>
            </a:endParaRPr>
          </a:p>
        </p:txBody>
      </p:sp>
      <p:sp>
        <p:nvSpPr>
          <p:cNvPr id="5" name="Slide Number Placeholder 4"/>
          <p:cNvSpPr>
            <a:spLocks noGrp="1"/>
          </p:cNvSpPr>
          <p:nvPr>
            <p:ph type="sldNum" sz="quarter" idx="4"/>
          </p:nvPr>
        </p:nvSpPr>
        <p:spPr/>
        <p:txBody>
          <a:bodyPr/>
          <a:lstStyle/>
          <a:p>
            <a:pPr marL="89297" indent="-89297"/>
            <a:fld id="{1A19E10A-D138-4264-B295-E7CCEA69A802}" type="slidenum">
              <a:rPr lang="en-US" smtClean="0"/>
              <a:pPr marL="89297" indent="-89297"/>
              <a:t>9</a:t>
            </a:fld>
            <a:endParaRPr lang="en-US" dirty="0"/>
          </a:p>
        </p:txBody>
      </p:sp>
    </p:spTree>
    <p:extLst>
      <p:ext uri="{BB962C8B-B14F-4D97-AF65-F5344CB8AC3E}">
        <p14:creationId xmlns:p14="http://schemas.microsoft.com/office/powerpoint/2010/main" val="2879035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5876</TotalTime>
  <Words>1805</Words>
  <Application>Microsoft Office PowerPoint</Application>
  <PresentationFormat>On-screen Show (4:3)</PresentationFormat>
  <Paragraphs>198</Paragraphs>
  <Slides>21</Slides>
  <Notes>16</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21</vt:i4>
      </vt:variant>
    </vt:vector>
  </HeadingPairs>
  <TitlesOfParts>
    <vt:vector size="33" baseType="lpstr">
      <vt:lpstr>Adobe Song Std L</vt:lpstr>
      <vt:lpstr>Arial</vt:lpstr>
      <vt:lpstr>Calibri</vt:lpstr>
      <vt:lpstr>Calibri Light</vt:lpstr>
      <vt:lpstr>Cambria</vt:lpstr>
      <vt:lpstr>Candara</vt:lpstr>
      <vt:lpstr>Century Gothic</vt:lpstr>
      <vt:lpstr>Gill Sans MT</vt:lpstr>
      <vt:lpstr>Rockwell</vt:lpstr>
      <vt:lpstr>Times New Roman</vt:lpstr>
      <vt:lpstr>Office Theme</vt:lpstr>
      <vt:lpstr>1_Office Theme</vt:lpstr>
      <vt:lpstr>Comprehensive Cancer Control: What does it mean here in Wisconsin?</vt:lpstr>
      <vt:lpstr>Comprehensive Cancer Control</vt:lpstr>
      <vt:lpstr>CCC: A National Movement </vt:lpstr>
      <vt:lpstr>History (abridged) of CCC in Wisconsin</vt:lpstr>
      <vt:lpstr>Comprehensive Cancer Control Framework</vt:lpstr>
      <vt:lpstr>Comprehensive Cancer Control  in Wisconsin</vt:lpstr>
      <vt:lpstr>WI Comprehensive Cancer Control PLAN</vt:lpstr>
      <vt:lpstr>PowerPoint Presentation</vt:lpstr>
      <vt:lpstr>WI CCC Plan – Cross Cutting Issues</vt:lpstr>
      <vt:lpstr>WI CCC Plan Priorities</vt:lpstr>
      <vt:lpstr>WI Comprehensive Cancer Control PROGRAM</vt:lpstr>
      <vt:lpstr>Wisconsin Cancer COUNCIL</vt:lpstr>
      <vt:lpstr>WI Cancer Council Growth</vt:lpstr>
      <vt:lpstr>After the release of  WI CCC Plan 2015-2020</vt:lpstr>
      <vt:lpstr>Objectives of WCC Revitalization </vt:lpstr>
      <vt:lpstr>1. Member Re-Engagement</vt:lpstr>
      <vt:lpstr>PowerPoint Presentation</vt:lpstr>
      <vt:lpstr>2. Improve Member Benefits</vt:lpstr>
      <vt:lpstr>3. Enhance WCC Structure </vt:lpstr>
      <vt:lpstr>In 2017, what will success look like?</vt:lpstr>
      <vt:lpstr>Questions?</vt:lpstr>
    </vt:vector>
  </TitlesOfParts>
  <Company>Department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Kerch</dc:creator>
  <cp:lastModifiedBy>Amy J Conlon</cp:lastModifiedBy>
  <cp:revision>307</cp:revision>
  <cp:lastPrinted>2015-10-06T19:23:42Z</cp:lastPrinted>
  <dcterms:created xsi:type="dcterms:W3CDTF">2015-04-29T14:09:04Z</dcterms:created>
  <dcterms:modified xsi:type="dcterms:W3CDTF">2016-10-05T15:20:00Z</dcterms:modified>
</cp:coreProperties>
</file>